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1783" r:id="rId2"/>
    <p:sldId id="284" r:id="rId3"/>
    <p:sldId id="285" r:id="rId4"/>
    <p:sldId id="289" r:id="rId5"/>
    <p:sldId id="321" r:id="rId6"/>
    <p:sldId id="291" r:id="rId7"/>
    <p:sldId id="294" r:id="rId8"/>
    <p:sldId id="346" r:id="rId9"/>
    <p:sldId id="295" r:id="rId10"/>
    <p:sldId id="348" r:id="rId11"/>
    <p:sldId id="358" r:id="rId12"/>
    <p:sldId id="322" r:id="rId13"/>
    <p:sldId id="323" r:id="rId14"/>
    <p:sldId id="349" r:id="rId15"/>
    <p:sldId id="326" r:id="rId16"/>
    <p:sldId id="344" r:id="rId17"/>
    <p:sldId id="362" r:id="rId18"/>
    <p:sldId id="351" r:id="rId19"/>
    <p:sldId id="352" r:id="rId20"/>
    <p:sldId id="330" r:id="rId21"/>
    <p:sldId id="331" r:id="rId22"/>
    <p:sldId id="332" r:id="rId23"/>
    <p:sldId id="363" r:id="rId24"/>
    <p:sldId id="364" r:id="rId25"/>
    <p:sldId id="365" r:id="rId26"/>
    <p:sldId id="353" r:id="rId27"/>
    <p:sldId id="354" r:id="rId28"/>
    <p:sldId id="338" r:id="rId29"/>
    <p:sldId id="339" r:id="rId30"/>
    <p:sldId id="335" r:id="rId31"/>
    <p:sldId id="356" r:id="rId32"/>
    <p:sldId id="357" r:id="rId33"/>
    <p:sldId id="340" r:id="rId34"/>
    <p:sldId id="341" r:id="rId35"/>
    <p:sldId id="342" r:id="rId36"/>
    <p:sldId id="343" r:id="rId37"/>
    <p:sldId id="1780" r:id="rId38"/>
    <p:sldId id="17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005CB-2BB7-4F18-87C7-E9D732D50AC1}" v="1" dt="2025-06-10T09:49:34.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3" autoAdjust="0"/>
    <p:restoredTop sz="94660"/>
  </p:normalViewPr>
  <p:slideViewPr>
    <p:cSldViewPr snapToGrid="0">
      <p:cViewPr varScale="1">
        <p:scale>
          <a:sx n="63" d="100"/>
          <a:sy n="63" d="100"/>
        </p:scale>
        <p:origin x="664" y="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Adjanor-Doku" userId="4b102d02-cf13-4b3c-b1be-65733958ed09" providerId="ADAL" clId="{4C7005CB-2BB7-4F18-87C7-E9D732D50AC1}"/>
    <pc:docChg chg="delSld modSld">
      <pc:chgData name="Charlotte Adjanor-Doku" userId="4b102d02-cf13-4b3c-b1be-65733958ed09" providerId="ADAL" clId="{4C7005CB-2BB7-4F18-87C7-E9D732D50AC1}" dt="2025-06-10T09:49:38.181" v="2" actId="1076"/>
      <pc:docMkLst>
        <pc:docMk/>
      </pc:docMkLst>
      <pc:sldChg chg="addSp modSp mod">
        <pc:chgData name="Charlotte Adjanor-Doku" userId="4b102d02-cf13-4b3c-b1be-65733958ed09" providerId="ADAL" clId="{4C7005CB-2BB7-4F18-87C7-E9D732D50AC1}" dt="2025-06-10T09:49:38.181" v="2" actId="1076"/>
        <pc:sldMkLst>
          <pc:docMk/>
          <pc:sldMk cId="2916658732" sldId="1783"/>
        </pc:sldMkLst>
        <pc:spChg chg="add mod">
          <ac:chgData name="Charlotte Adjanor-Doku" userId="4b102d02-cf13-4b3c-b1be-65733958ed09" providerId="ADAL" clId="{4C7005CB-2BB7-4F18-87C7-E9D732D50AC1}" dt="2025-06-10T09:49:38.181" v="2" actId="1076"/>
          <ac:spMkLst>
            <pc:docMk/>
            <pc:sldMk cId="2916658732" sldId="1783"/>
            <ac:spMk id="3" creationId="{FF0D45FE-9C53-F345-FC35-78DFFE0D5185}"/>
          </ac:spMkLst>
        </pc:spChg>
      </pc:sldChg>
      <pc:sldChg chg="del">
        <pc:chgData name="Charlotte Adjanor-Doku" userId="4b102d02-cf13-4b3c-b1be-65733958ed09" providerId="ADAL" clId="{4C7005CB-2BB7-4F18-87C7-E9D732D50AC1}" dt="2025-06-10T09:45:20.086" v="0" actId="47"/>
        <pc:sldMkLst>
          <pc:docMk/>
          <pc:sldMk cId="3386712427" sldId="17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1B7-C15C-4198-923D-7175BFCFBDCB}" type="datetimeFigureOut">
              <a:rPr lang="en-GH" smtClean="0"/>
              <a:t>10/06/2025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5245-2066-49B2-ACB7-19AF934E3151}" type="slidenum">
              <a:rPr lang="en-GH" smtClean="0"/>
              <a:t>‹#›</a:t>
            </a:fld>
            <a:endParaRPr lang="en-GH"/>
          </a:p>
        </p:txBody>
      </p:sp>
    </p:spTree>
    <p:extLst>
      <p:ext uri="{BB962C8B-B14F-4D97-AF65-F5344CB8AC3E}">
        <p14:creationId xmlns:p14="http://schemas.microsoft.com/office/powerpoint/2010/main" val="195586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08BE11D-F3B8-4A11-8F80-4444DC20168A}"/>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AD96AE45-D22B-4EEE-B9E7-16ADFE63E3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196" name="Slide Number Placeholder 3">
            <a:extLst>
              <a:ext uri="{FF2B5EF4-FFF2-40B4-BE49-F238E27FC236}">
                <a16:creationId xmlns:a16="http://schemas.microsoft.com/office/drawing/2014/main" id="{64FE884F-90A5-4AEE-B63C-5A05EE523B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fld id="{232DB83C-DEF5-4F7A-96B2-6E06462B42DA}" type="slidenum">
              <a:rPr lang="en-US" altLang="en-US" sz="1200"/>
              <a:pPr/>
              <a:t>3</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BAA924B9-521E-49D4-AD1C-B00BB0D0D913}"/>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1C7C651D-BAF9-4572-8F82-1491B80210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DDF8727F-93D6-405B-9C1F-2315E3DB9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Times New Roman" panose="02020603050405020304" pitchFamily="18" charset="0"/>
                <a:ea typeface="MS PGothic" panose="020B0600070205080204" pitchFamily="34" charset="-128"/>
              </a:defRPr>
            </a:lvl1pPr>
            <a:lvl2pPr marL="742950" indent="-285750">
              <a:defRPr sz="4000">
                <a:solidFill>
                  <a:schemeClr val="tx1"/>
                </a:solidFill>
                <a:latin typeface="Times New Roman" panose="02020603050405020304" pitchFamily="18" charset="0"/>
                <a:ea typeface="MS PGothic" panose="020B0600070205080204" pitchFamily="34" charset="-128"/>
              </a:defRPr>
            </a:lvl2pPr>
            <a:lvl3pPr marL="1143000" indent="-228600">
              <a:defRPr sz="4000">
                <a:solidFill>
                  <a:schemeClr val="tx1"/>
                </a:solidFill>
                <a:latin typeface="Times New Roman" panose="02020603050405020304" pitchFamily="18" charset="0"/>
                <a:ea typeface="MS PGothic" panose="020B0600070205080204" pitchFamily="34" charset="-128"/>
              </a:defRPr>
            </a:lvl3pPr>
            <a:lvl4pPr marL="1600200" indent="-228600">
              <a:defRPr sz="4000">
                <a:solidFill>
                  <a:schemeClr val="tx1"/>
                </a:solidFill>
                <a:latin typeface="Times New Roman" panose="02020603050405020304" pitchFamily="18" charset="0"/>
                <a:ea typeface="MS PGothic" panose="020B0600070205080204" pitchFamily="34" charset="-128"/>
              </a:defRPr>
            </a:lvl4pPr>
            <a:lvl5pPr marL="2057400" indent="-228600">
              <a:defRPr sz="4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MS PGothic" panose="020B0600070205080204" pitchFamily="34" charset="-128"/>
              </a:defRPr>
            </a:lvl9pPr>
          </a:lstStyle>
          <a:p>
            <a:fld id="{03B8BB7A-25D3-408D-93F2-4201B1370E67}" type="slidenum">
              <a:rPr lang="en-US" altLang="en-US" sz="1200"/>
              <a:pPr/>
              <a:t>36</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5.jpg"/><Relationship Id="rId4" Type="http://schemas.openxmlformats.org/officeDocument/2006/relationships/hyperlink" Target="https://twitter.com/_knust_"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6987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3434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6632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72068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73911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665516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0028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2821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16970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74008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80187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363597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0001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824908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34721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872320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63191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44187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301679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20764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27784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291112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55771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53601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04642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54387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461567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4758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529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3" name="Text Placeholder 2">
            <a:extLst>
              <a:ext uri="{FF2B5EF4-FFF2-40B4-BE49-F238E27FC236}">
                <a16:creationId xmlns:a16="http://schemas.microsoft.com/office/drawing/2014/main" id="{E14AD37C-C236-486D-9BF1-DC21FAE88452}"/>
              </a:ext>
            </a:extLst>
          </p:cNvPr>
          <p:cNvSpPr>
            <a:spLocks noGrp="1"/>
          </p:cNvSpPr>
          <p:nvPr>
            <p:ph type="body" sz="quarter" idx="13"/>
          </p:nvPr>
        </p:nvSpPr>
        <p:spPr>
          <a:xfrm>
            <a:off x="609600" y="1744664"/>
            <a:ext cx="10972800" cy="3836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a:extLst>
              <a:ext uri="{FF2B5EF4-FFF2-40B4-BE49-F238E27FC236}">
                <a16:creationId xmlns:a16="http://schemas.microsoft.com/office/drawing/2014/main" id="{F2F08E7E-5127-4FC1-A2DE-54095FBCB5AF}"/>
              </a:ext>
            </a:extLst>
          </p:cNvPr>
          <p:cNvSpPr>
            <a:spLocks noGrp="1"/>
          </p:cNvSpPr>
          <p:nvPr>
            <p:ph type="title"/>
          </p:nvPr>
        </p:nvSpPr>
        <p:spPr>
          <a:xfrm>
            <a:off x="838200" y="365126"/>
            <a:ext cx="10515600" cy="1325563"/>
          </a:xfrm>
          <a:prstGeom prst="rect">
            <a:avLst/>
          </a:prstGeom>
        </p:spPr>
        <p:txBody>
          <a:bodyPr/>
          <a:lstStyle>
            <a:lvl1pPr>
              <a:defRPr>
                <a:solidFill>
                  <a:srgbClr val="008000"/>
                </a:solidFill>
              </a:defRPr>
            </a:lvl1pPr>
          </a:lstStyle>
          <a:p>
            <a:r>
              <a:rPr lang="en-US"/>
              <a:t>Click to edit Master title style</a:t>
            </a:r>
          </a:p>
        </p:txBody>
      </p:sp>
      <p:sp>
        <p:nvSpPr>
          <p:cNvPr id="16" name="Date Placeholder 15">
            <a:extLst>
              <a:ext uri="{FF2B5EF4-FFF2-40B4-BE49-F238E27FC236}">
                <a16:creationId xmlns:a16="http://schemas.microsoft.com/office/drawing/2014/main" id="{0E835741-2818-41A7-A39D-09F4DC0A9C95}"/>
              </a:ext>
            </a:extLst>
          </p:cNvPr>
          <p:cNvSpPr>
            <a:spLocks noGrp="1"/>
          </p:cNvSpPr>
          <p:nvPr>
            <p:ph type="dt" sz="half" idx="14"/>
          </p:nvPr>
        </p:nvSpPr>
        <p:spPr/>
        <p:txBody>
          <a:bodyPr/>
          <a:lstStyle/>
          <a:p>
            <a:fld id="{E2D751C0-DD79-0043-A8DE-0BFEC2DE753E}" type="datetimeFigureOut">
              <a:rPr lang="en-US" smtClean="0"/>
              <a:t>6/10/2025</a:t>
            </a:fld>
            <a:endParaRPr lang="en-US"/>
          </a:p>
        </p:txBody>
      </p:sp>
      <p:sp>
        <p:nvSpPr>
          <p:cNvPr id="17" name="Footer Placeholder 16">
            <a:extLst>
              <a:ext uri="{FF2B5EF4-FFF2-40B4-BE49-F238E27FC236}">
                <a16:creationId xmlns:a16="http://schemas.microsoft.com/office/drawing/2014/main" id="{172CCE80-D7F0-4B69-ADF5-D23CD30779BA}"/>
              </a:ext>
            </a:extLst>
          </p:cNvPr>
          <p:cNvSpPr>
            <a:spLocks noGrp="1"/>
          </p:cNvSpPr>
          <p:nvPr>
            <p:ph type="ftr" sz="quarter" idx="15"/>
          </p:nvPr>
        </p:nvSpPr>
        <p:spPr/>
        <p:txBody>
          <a:bodyPr/>
          <a:lstStyle/>
          <a:p>
            <a:endParaRPr lang="en-US"/>
          </a:p>
        </p:txBody>
      </p:sp>
      <p:sp>
        <p:nvSpPr>
          <p:cNvPr id="18" name="Slide Number Placeholder 17">
            <a:extLst>
              <a:ext uri="{FF2B5EF4-FFF2-40B4-BE49-F238E27FC236}">
                <a16:creationId xmlns:a16="http://schemas.microsoft.com/office/drawing/2014/main" id="{51A482A7-BC66-4BFB-9C6B-8B4F395D8DEC}"/>
              </a:ext>
            </a:extLst>
          </p:cNvPr>
          <p:cNvSpPr>
            <a:spLocks noGrp="1"/>
          </p:cNvSpPr>
          <p:nvPr>
            <p:ph type="sldNum" sz="quarter" idx="16"/>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090849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654608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1559409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488667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596577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8912519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2597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29814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51C0-DD79-0043-A8DE-0BFEC2DE753E}" type="datetimeFigureOut">
              <a:rPr lang="en-US" smtClean="0">
                <a:solidFill>
                  <a:prstClr val="black">
                    <a:tint val="75000"/>
                  </a:prstClr>
                </a:solidFill>
              </a:rPr>
              <a:pPr/>
              <a:t>6/10/2025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801FD5-11B4-DE43-ACA2-E85EEB9A6F9C}"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0" y="5992944"/>
            <a:ext cx="12192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pPr defTabSz="457200"/>
              <a:r>
                <a:rPr lang="en-US" sz="1200" dirty="0" err="1">
                  <a:solidFill>
                    <a:prstClr val="white"/>
                  </a:solidFill>
                  <a:latin typeface="Helvetica"/>
                  <a:cs typeface="Helvetica"/>
                </a:rPr>
                <a:t>www.knust.edu.gh</a:t>
              </a:r>
              <a:endParaRPr lang="en-US" sz="1200" dirty="0">
                <a:solidFill>
                  <a:prstClr val="white"/>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609600" y="274638"/>
            <a:ext cx="109728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60099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6/10/2025</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6/10/2025</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CA" sz="3600" spc="-30" dirty="0">
                <a:latin typeface="Times New Roman" panose="02020603050405020304" pitchFamily="18" charset="0"/>
                <a:cs typeface="Times New Roman" panose="02020603050405020304" pitchFamily="18" charset="0"/>
              </a:rPr>
              <a:t>FEASIBILITY</a:t>
            </a:r>
            <a:br>
              <a:rPr lang="en-CA" sz="3600" spc="-30" dirty="0">
                <a:latin typeface="Times New Roman" panose="02020603050405020304" pitchFamily="18" charset="0"/>
                <a:cs typeface="Times New Roman" panose="02020603050405020304" pitchFamily="18" charset="0"/>
              </a:rPr>
            </a:br>
            <a:r>
              <a:rPr lang="en-CA" sz="3600" spc="-30" dirty="0">
                <a:latin typeface="Times New Roman" panose="02020603050405020304" pitchFamily="18" charset="0"/>
                <a:cs typeface="Times New Roman" panose="02020603050405020304" pitchFamily="18" charset="0"/>
              </a:rPr>
              <a:t>ANALYSIS</a:t>
            </a:r>
            <a:endParaRPr lang="en-US" sz="3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6ABD4BF-0A6E-4875-8551-2E2478DFD786}"/>
              </a:ext>
            </a:extLst>
          </p:cNvPr>
          <p:cNvSpPr/>
          <p:nvPr/>
        </p:nvSpPr>
        <p:spPr>
          <a:xfrm>
            <a:off x="7011758" y="1169893"/>
            <a:ext cx="2568388" cy="914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LECTURE THREE</a:t>
            </a:r>
            <a:endParaRPr lang="en-GH" b="1"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9A892F-6825-4449-9F0D-EA0CA9EEA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440" y="3450813"/>
            <a:ext cx="6904078" cy="2721388"/>
          </a:xfrm>
          <a:prstGeom prst="rect">
            <a:avLst/>
          </a:prstGeom>
        </p:spPr>
      </p:pic>
      <p:sp>
        <p:nvSpPr>
          <p:cNvPr id="3" name="TextBox 1">
            <a:extLst>
              <a:ext uri="{FF2B5EF4-FFF2-40B4-BE49-F238E27FC236}">
                <a16:creationId xmlns:a16="http://schemas.microsoft.com/office/drawing/2014/main" id="{FF0D45FE-9C53-F345-FC35-78DFFE0D5185}"/>
              </a:ext>
            </a:extLst>
          </p:cNvPr>
          <p:cNvSpPr txBox="1"/>
          <p:nvPr/>
        </p:nvSpPr>
        <p:spPr>
          <a:xfrm>
            <a:off x="174172" y="5380672"/>
            <a:ext cx="5921828" cy="1477328"/>
          </a:xfrm>
          <a:prstGeom prst="rect">
            <a:avLst/>
          </a:prstGeom>
          <a:noFill/>
        </p:spPr>
        <p:txBody>
          <a:bodyPr wrap="square" rtlCol="0">
            <a:spAutoFit/>
          </a:bodyPr>
          <a:ls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i="1" dirty="0">
                <a:solidFill>
                  <a:schemeClr val="accent4"/>
                </a:solidFill>
                <a:latin typeface="Times New Roman" panose="02020603050405020304" pitchFamily="18" charset="0"/>
                <a:cs typeface="Times New Roman" panose="02020603050405020304" pitchFamily="18" charset="0"/>
              </a:rPr>
              <a:t>Charlotte Adjanor-Doku, PhD</a:t>
            </a:r>
          </a:p>
          <a:p>
            <a:r>
              <a:rPr lang="en-GB" i="1" dirty="0">
                <a:solidFill>
                  <a:schemeClr val="accent4"/>
                </a:solidFill>
                <a:latin typeface="Times New Roman" panose="02020603050405020304" pitchFamily="18" charset="0"/>
                <a:cs typeface="Times New Roman" panose="02020603050405020304" pitchFamily="18" charset="0"/>
              </a:rPr>
              <a:t>Department of Human Resource &amp; Organisational Development</a:t>
            </a:r>
          </a:p>
          <a:p>
            <a:r>
              <a:rPr lang="en-GB" i="1" dirty="0">
                <a:solidFill>
                  <a:schemeClr val="accent4"/>
                </a:solidFill>
                <a:latin typeface="Times New Roman" panose="02020603050405020304" pitchFamily="18" charset="0"/>
                <a:cs typeface="Times New Roman" panose="02020603050405020304" pitchFamily="18" charset="0"/>
              </a:rPr>
              <a:t>KNUST School of Business</a:t>
            </a:r>
          </a:p>
          <a:p>
            <a:r>
              <a:rPr lang="en-GB" i="1" dirty="0">
                <a:solidFill>
                  <a:schemeClr val="accent4"/>
                </a:solidFill>
                <a:latin typeface="Times New Roman" panose="02020603050405020304" pitchFamily="18" charset="0"/>
                <a:cs typeface="Times New Roman" panose="02020603050405020304" pitchFamily="18" charset="0"/>
              </a:rPr>
              <a:t>cadjanor-doku@knust.edu.gh</a:t>
            </a:r>
          </a:p>
        </p:txBody>
      </p:sp>
    </p:spTree>
    <p:extLst>
      <p:ext uri="{BB962C8B-B14F-4D97-AF65-F5344CB8AC3E}">
        <p14:creationId xmlns:p14="http://schemas.microsoft.com/office/powerpoint/2010/main" val="291665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880C3B6-93F1-45A1-9752-7040526E139A}"/>
              </a:ext>
            </a:extLst>
          </p:cNvPr>
          <p:cNvSpPr>
            <a:spLocks noGrp="1" noChangeArrowheads="1"/>
          </p:cNvSpPr>
          <p:nvPr>
            <p:ph type="title"/>
          </p:nvPr>
        </p:nvSpPr>
        <p:spPr>
          <a:xfrm>
            <a:off x="1981200" y="1008528"/>
            <a:ext cx="8229600" cy="286871"/>
          </a:xfrm>
        </p:spPr>
        <p:txBody>
          <a:bodyPr>
            <a:normAutofit fontScale="90000"/>
          </a:bodyPr>
          <a:lstStyle/>
          <a:p>
            <a:pPr eaLnBrk="1" hangingPunct="1"/>
            <a:r>
              <a:rPr lang="en-US" altLang="en-US" b="1" dirty="0">
                <a:latin typeface="Times New Roman" panose="02020603050405020304" pitchFamily="18" charset="0"/>
              </a:rPr>
              <a:t>Product/Service Feasibility Analysis</a:t>
            </a:r>
            <a:br>
              <a:rPr lang="en-US" altLang="en-US" sz="3600" dirty="0">
                <a:latin typeface="Times New Roman" panose="02020603050405020304" pitchFamily="18" charset="0"/>
              </a:rPr>
            </a:br>
            <a:endParaRPr lang="en-US" altLang="en-US" sz="3600" dirty="0">
              <a:latin typeface="Times New Roman" panose="02020603050405020304" pitchFamily="18" charset="0"/>
            </a:endParaRPr>
          </a:p>
        </p:txBody>
      </p:sp>
      <p:sp>
        <p:nvSpPr>
          <p:cNvPr id="15364" name="TextBox 9">
            <a:extLst>
              <a:ext uri="{FF2B5EF4-FFF2-40B4-BE49-F238E27FC236}">
                <a16:creationId xmlns:a16="http://schemas.microsoft.com/office/drawing/2014/main" id="{360F61F0-819A-4B64-9A01-05B1D97F53F0}"/>
              </a:ext>
            </a:extLst>
          </p:cNvPr>
          <p:cNvSpPr txBox="1">
            <a:spLocks noChangeArrowheads="1"/>
          </p:cNvSpPr>
          <p:nvPr/>
        </p:nvSpPr>
        <p:spPr bwMode="auto">
          <a:xfrm>
            <a:off x="1752600" y="14478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b="1" dirty="0">
                <a:latin typeface="Times New Roman" panose="02020603050405020304" pitchFamily="18" charset="0"/>
              </a:rPr>
              <a:t>Components of product/service </a:t>
            </a:r>
          </a:p>
          <a:p>
            <a:pPr algn="ctr" eaLnBrk="1" hangingPunct="1">
              <a:spcBef>
                <a:spcPct val="0"/>
              </a:spcBef>
              <a:buFontTx/>
              <a:buNone/>
            </a:pPr>
            <a:r>
              <a:rPr lang="en-US" altLang="en-US" sz="3600" b="1" dirty="0">
                <a:latin typeface="Times New Roman" panose="02020603050405020304" pitchFamily="18" charset="0"/>
              </a:rPr>
              <a:t>feasibility analysis</a:t>
            </a:r>
          </a:p>
        </p:txBody>
      </p:sp>
      <p:sp>
        <p:nvSpPr>
          <p:cNvPr id="15365" name="Rectangle 8">
            <a:extLst>
              <a:ext uri="{FF2B5EF4-FFF2-40B4-BE49-F238E27FC236}">
                <a16:creationId xmlns:a16="http://schemas.microsoft.com/office/drawing/2014/main" id="{977382C4-900F-4975-BC36-274F55804E55}"/>
              </a:ext>
            </a:extLst>
          </p:cNvPr>
          <p:cNvSpPr>
            <a:spLocks noChangeArrowheads="1"/>
          </p:cNvSpPr>
          <p:nvPr/>
        </p:nvSpPr>
        <p:spPr bwMode="auto">
          <a:xfrm>
            <a:off x="1524000" y="2819400"/>
            <a:ext cx="4572000" cy="2819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5400">
                <a:latin typeface="Times New Roman" panose="02020603050405020304" pitchFamily="18" charset="0"/>
              </a:rPr>
              <a:t>Product/Service </a:t>
            </a:r>
          </a:p>
          <a:p>
            <a:pPr algn="ctr" eaLnBrk="1" hangingPunct="1">
              <a:spcBef>
                <a:spcPct val="0"/>
              </a:spcBef>
              <a:buFontTx/>
              <a:buNone/>
            </a:pPr>
            <a:r>
              <a:rPr lang="en-US" altLang="en-US" sz="5400">
                <a:latin typeface="Times New Roman" panose="02020603050405020304" pitchFamily="18" charset="0"/>
              </a:rPr>
              <a:t>Desirability</a:t>
            </a:r>
          </a:p>
        </p:txBody>
      </p:sp>
      <p:sp>
        <p:nvSpPr>
          <p:cNvPr id="15366" name="Rectangle 8">
            <a:extLst>
              <a:ext uri="{FF2B5EF4-FFF2-40B4-BE49-F238E27FC236}">
                <a16:creationId xmlns:a16="http://schemas.microsoft.com/office/drawing/2014/main" id="{7801EBED-1B37-497E-BE20-CBBA2DF207B6}"/>
              </a:ext>
            </a:extLst>
          </p:cNvPr>
          <p:cNvSpPr>
            <a:spLocks noChangeArrowheads="1"/>
          </p:cNvSpPr>
          <p:nvPr/>
        </p:nvSpPr>
        <p:spPr bwMode="auto">
          <a:xfrm>
            <a:off x="6019800" y="2819400"/>
            <a:ext cx="4648200" cy="2819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5400">
                <a:latin typeface="Times New Roman" panose="02020603050405020304" pitchFamily="18" charset="0"/>
              </a:rPr>
              <a:t>Product/Service </a:t>
            </a:r>
          </a:p>
          <a:p>
            <a:pPr algn="ctr" eaLnBrk="1" hangingPunct="1">
              <a:spcBef>
                <a:spcPct val="0"/>
              </a:spcBef>
              <a:buFontTx/>
              <a:buNone/>
            </a:pPr>
            <a:r>
              <a:rPr lang="en-US" altLang="en-US" sz="5400">
                <a:latin typeface="Times New Roman" panose="02020603050405020304" pitchFamily="18" charset="0"/>
              </a:rPr>
              <a:t>Demand</a:t>
            </a:r>
          </a:p>
        </p:txBody>
      </p:sp>
      <p:sp>
        <p:nvSpPr>
          <p:cNvPr id="15367" name="Footer Placeholder 7">
            <a:extLst>
              <a:ext uri="{FF2B5EF4-FFF2-40B4-BE49-F238E27FC236}">
                <a16:creationId xmlns:a16="http://schemas.microsoft.com/office/drawing/2014/main" id="{3585B0ED-42A2-48B7-A991-163F0917B21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15368" name="Slide Number Placeholder 8">
            <a:extLst>
              <a:ext uri="{FF2B5EF4-FFF2-40B4-BE49-F238E27FC236}">
                <a16:creationId xmlns:a16="http://schemas.microsoft.com/office/drawing/2014/main" id="{CD197116-81A4-4789-83A7-604787A448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B54C09E4-810A-4A48-8BA6-1146BCEFBE60}" type="slidenum">
              <a:rPr lang="en-US" altLang="en-US" sz="1400"/>
              <a:pPr>
                <a:spcBef>
                  <a:spcPct val="0"/>
                </a:spcBef>
                <a:buFontTx/>
                <a:buNone/>
              </a:pPr>
              <a:t>10</a:t>
            </a:fld>
            <a:endParaRPr lang="en-US" altLang="en-US" sz="140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9B35FD7-61BD-4214-8F6A-6718FAB0614D}"/>
              </a:ext>
            </a:extLst>
          </p:cNvPr>
          <p:cNvSpPr>
            <a:spLocks noGrp="1" noChangeArrowheads="1"/>
          </p:cNvSpPr>
          <p:nvPr>
            <p:ph type="title"/>
          </p:nvPr>
        </p:nvSpPr>
        <p:spPr>
          <a:xfrm>
            <a:off x="1905000" y="905435"/>
            <a:ext cx="8229600" cy="542365"/>
          </a:xfrm>
        </p:spPr>
        <p:txBody>
          <a:bodyPr>
            <a:normAutofit fontScale="90000"/>
          </a:bodyPr>
          <a:lstStyle/>
          <a:p>
            <a:pPr eaLnBrk="1" hangingPunct="1"/>
            <a:r>
              <a:rPr lang="en-US" altLang="en-US" sz="4800" dirty="0">
                <a:latin typeface="Times New Roman" panose="02020603050405020304" pitchFamily="18" charset="0"/>
              </a:rPr>
              <a:t>Product/Service Desirability</a:t>
            </a:r>
            <a:endParaRPr lang="en-US" altLang="en-US" sz="3600" dirty="0">
              <a:latin typeface="Times New Roman" panose="02020603050405020304" pitchFamily="18" charset="0"/>
            </a:endParaRPr>
          </a:p>
        </p:txBody>
      </p:sp>
      <p:sp>
        <p:nvSpPr>
          <p:cNvPr id="16388" name="Rectangle 7">
            <a:extLst>
              <a:ext uri="{FF2B5EF4-FFF2-40B4-BE49-F238E27FC236}">
                <a16:creationId xmlns:a16="http://schemas.microsoft.com/office/drawing/2014/main" id="{F95B976B-ED87-499D-B70B-8E81AD1C4703}"/>
              </a:ext>
            </a:extLst>
          </p:cNvPr>
          <p:cNvSpPr>
            <a:spLocks noChangeArrowheads="1"/>
          </p:cNvSpPr>
          <p:nvPr/>
        </p:nvSpPr>
        <p:spPr bwMode="auto">
          <a:xfrm>
            <a:off x="1600200" y="2362200"/>
            <a:ext cx="8839200" cy="4267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16389" name="TextBox 8">
            <a:extLst>
              <a:ext uri="{FF2B5EF4-FFF2-40B4-BE49-F238E27FC236}">
                <a16:creationId xmlns:a16="http://schemas.microsoft.com/office/drawing/2014/main" id="{0DA2B044-69FC-4FAA-930A-8EC7E76203F5}"/>
              </a:ext>
            </a:extLst>
          </p:cNvPr>
          <p:cNvSpPr txBox="1">
            <a:spLocks noChangeArrowheads="1"/>
          </p:cNvSpPr>
          <p:nvPr/>
        </p:nvSpPr>
        <p:spPr bwMode="auto">
          <a:xfrm>
            <a:off x="1600200" y="2514601"/>
            <a:ext cx="8839200" cy="374332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342900" indent="-342900" algn="just">
              <a:lnSpc>
                <a:spcPts val="3200"/>
              </a:lnSpc>
              <a:spcBef>
                <a:spcPct val="0"/>
              </a:spcBef>
              <a:buFont typeface="Wingdings" panose="05000000000000000000" pitchFamily="2" charset="2"/>
              <a:buChar char="Ø"/>
              <a:defRPr/>
            </a:pPr>
            <a:r>
              <a:rPr lang="en-US" altLang="en-US" sz="2400" dirty="0">
                <a:latin typeface="Times New Roman" panose="02020603050405020304" pitchFamily="18" charset="0"/>
              </a:rPr>
              <a:t> </a:t>
            </a:r>
            <a:r>
              <a:rPr lang="en-US" altLang="en-US" sz="2000" dirty="0">
                <a:latin typeface="Times New Roman" panose="02020603050405020304" pitchFamily="18" charset="0"/>
              </a:rPr>
              <a:t>Does it make sense? Is it reasonable? Is it something consumers will get excited about?</a:t>
            </a:r>
          </a:p>
          <a:p>
            <a:pPr algn="just">
              <a:lnSpc>
                <a:spcPts val="3200"/>
              </a:lnSpc>
              <a:spcBef>
                <a:spcPct val="0"/>
              </a:spcBef>
              <a:buNone/>
              <a:defRPr/>
            </a:pPr>
            <a:endParaRPr lang="en-US" altLang="en-US" sz="2000" dirty="0">
              <a:latin typeface="Times New Roman" panose="02020603050405020304" pitchFamily="18" charset="0"/>
            </a:endParaRPr>
          </a:p>
          <a:p>
            <a:pPr marL="457200" indent="-457200" algn="just">
              <a:lnSpc>
                <a:spcPts val="3200"/>
              </a:lnSpc>
              <a:spcBef>
                <a:spcPct val="0"/>
              </a:spcBef>
              <a:buFont typeface="Wingdings" panose="05000000000000000000" pitchFamily="2" charset="2"/>
              <a:buChar char="Ø"/>
              <a:defRPr/>
            </a:pPr>
            <a:r>
              <a:rPr lang="en-US" altLang="en-US" sz="2000" dirty="0">
                <a:latin typeface="Times New Roman" panose="02020603050405020304" pitchFamily="18" charset="0"/>
              </a:rPr>
              <a:t> Does it take advantage of an environmental trend, solve a problem, or take advantage of a gap in the marketplace?</a:t>
            </a:r>
          </a:p>
          <a:p>
            <a:pPr marL="457200" indent="-457200" algn="just">
              <a:lnSpc>
                <a:spcPts val="3200"/>
              </a:lnSpc>
              <a:spcBef>
                <a:spcPct val="0"/>
              </a:spcBef>
              <a:buFont typeface="Wingdings" panose="05000000000000000000" pitchFamily="2" charset="2"/>
              <a:buChar char="Ø"/>
              <a:defRPr/>
            </a:pPr>
            <a:endParaRPr lang="en-US" altLang="en-US" sz="2000" dirty="0">
              <a:latin typeface="Times New Roman" panose="02020603050405020304" pitchFamily="18" charset="0"/>
            </a:endParaRPr>
          </a:p>
          <a:p>
            <a:pPr marL="457200" indent="-457200" algn="just">
              <a:lnSpc>
                <a:spcPts val="3200"/>
              </a:lnSpc>
              <a:spcBef>
                <a:spcPct val="0"/>
              </a:spcBef>
              <a:buFont typeface="Wingdings" panose="05000000000000000000" pitchFamily="2" charset="2"/>
              <a:buChar char="Ø"/>
              <a:defRPr/>
            </a:pPr>
            <a:r>
              <a:rPr lang="en-US" altLang="en-US" sz="2000" dirty="0">
                <a:latin typeface="Times New Roman" panose="02020603050405020304" pitchFamily="18" charset="0"/>
              </a:rPr>
              <a:t> Is this a good time to introduce the product or service to the market?</a:t>
            </a:r>
          </a:p>
          <a:p>
            <a:pPr marL="457200" indent="-457200" algn="just">
              <a:lnSpc>
                <a:spcPts val="3200"/>
              </a:lnSpc>
              <a:spcBef>
                <a:spcPct val="0"/>
              </a:spcBef>
              <a:buFont typeface="Wingdings" panose="05000000000000000000" pitchFamily="2" charset="2"/>
              <a:buChar char="Ø"/>
              <a:defRPr/>
            </a:pPr>
            <a:endParaRPr lang="en-US" altLang="en-US" sz="2000" dirty="0">
              <a:latin typeface="Times New Roman" panose="02020603050405020304" pitchFamily="18" charset="0"/>
            </a:endParaRPr>
          </a:p>
          <a:p>
            <a:pPr marL="457200" indent="-457200" algn="just">
              <a:lnSpc>
                <a:spcPts val="3200"/>
              </a:lnSpc>
              <a:spcBef>
                <a:spcPct val="0"/>
              </a:spcBef>
              <a:buFont typeface="Wingdings" panose="05000000000000000000" pitchFamily="2" charset="2"/>
              <a:buChar char="Ø"/>
              <a:defRPr/>
            </a:pPr>
            <a:r>
              <a:rPr lang="en-US" altLang="en-US" sz="2000" dirty="0">
                <a:latin typeface="Times New Roman" panose="02020603050405020304" pitchFamily="18" charset="0"/>
              </a:rPr>
              <a:t> Are there any fatal flaws in the product or service’s basic design or concept? </a:t>
            </a:r>
          </a:p>
        </p:txBody>
      </p:sp>
      <p:sp>
        <p:nvSpPr>
          <p:cNvPr id="16390" name="TextBox 7">
            <a:extLst>
              <a:ext uri="{FF2B5EF4-FFF2-40B4-BE49-F238E27FC236}">
                <a16:creationId xmlns:a16="http://schemas.microsoft.com/office/drawing/2014/main" id="{D82FC40C-1297-497F-92D0-EC1C5C0CBE5E}"/>
              </a:ext>
            </a:extLst>
          </p:cNvPr>
          <p:cNvSpPr txBox="1">
            <a:spLocks noChangeArrowheads="1"/>
          </p:cNvSpPr>
          <p:nvPr/>
        </p:nvSpPr>
        <p:spPr bwMode="auto">
          <a:xfrm>
            <a:off x="1752600" y="1447800"/>
            <a:ext cx="8686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800">
                <a:latin typeface="Times New Roman" panose="02020603050405020304" pitchFamily="18" charset="0"/>
              </a:rPr>
              <a:t>First, ask the following questions to determine the basic appeal of the product or service.</a:t>
            </a:r>
          </a:p>
        </p:txBody>
      </p:sp>
      <p:sp>
        <p:nvSpPr>
          <p:cNvPr id="16391" name="Slide Number Placeholder 9">
            <a:extLst>
              <a:ext uri="{FF2B5EF4-FFF2-40B4-BE49-F238E27FC236}">
                <a16:creationId xmlns:a16="http://schemas.microsoft.com/office/drawing/2014/main" id="{2077A6D3-273E-4488-B123-F7DC60E1F5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5506BB45-2A2E-4CEE-BBC7-B5B1B58701D7}" type="slidenum">
              <a:rPr lang="en-US" altLang="en-US" sz="1400"/>
              <a:pPr>
                <a:spcBef>
                  <a:spcPct val="0"/>
                </a:spcBef>
                <a:buFontTx/>
                <a:buNone/>
              </a:pPr>
              <a:t>11</a:t>
            </a:fld>
            <a:endParaRPr lang="en-US" altLang="en-US" sz="140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586DCBC-EA81-45A8-982D-1D2578D45315}"/>
              </a:ext>
            </a:extLst>
          </p:cNvPr>
          <p:cNvSpPr>
            <a:spLocks noGrp="1" noChangeArrowheads="1"/>
          </p:cNvSpPr>
          <p:nvPr>
            <p:ph type="title"/>
          </p:nvPr>
        </p:nvSpPr>
        <p:spPr>
          <a:xfrm>
            <a:off x="1981200" y="905435"/>
            <a:ext cx="8229600" cy="609600"/>
          </a:xfrm>
        </p:spPr>
        <p:txBody>
          <a:bodyPr>
            <a:normAutofit fontScale="90000"/>
          </a:bodyPr>
          <a:lstStyle/>
          <a:p>
            <a:pPr eaLnBrk="1" hangingPunct="1"/>
            <a:r>
              <a:rPr lang="en-US" altLang="en-US" sz="4000" dirty="0">
                <a:latin typeface="Times New Roman" panose="02020603050405020304" pitchFamily="18" charset="0"/>
              </a:rPr>
              <a:t>Product/Service Desirability</a:t>
            </a:r>
            <a:endParaRPr lang="en-US" altLang="en-US" sz="3600" dirty="0">
              <a:latin typeface="Times New Roman" panose="02020603050405020304" pitchFamily="18" charset="0"/>
            </a:endParaRPr>
          </a:p>
        </p:txBody>
      </p:sp>
      <p:sp>
        <p:nvSpPr>
          <p:cNvPr id="17411" name="Rectangle 3">
            <a:extLst>
              <a:ext uri="{FF2B5EF4-FFF2-40B4-BE49-F238E27FC236}">
                <a16:creationId xmlns:a16="http://schemas.microsoft.com/office/drawing/2014/main" id="{38AD3C98-687C-4406-A608-2F29AD4B16F7}"/>
              </a:ext>
            </a:extLst>
          </p:cNvPr>
          <p:cNvSpPr>
            <a:spLocks noGrp="1" noChangeArrowheads="1"/>
          </p:cNvSpPr>
          <p:nvPr>
            <p:ph type="body" idx="1"/>
          </p:nvPr>
        </p:nvSpPr>
        <p:spPr>
          <a:xfrm>
            <a:off x="945776" y="1949823"/>
            <a:ext cx="10255624" cy="3801035"/>
          </a:xfrm>
        </p:spPr>
        <p:txBody>
          <a:bodyPr/>
          <a:lstStyle/>
          <a:p>
            <a:pPr algn="just" eaLnBrk="1" hangingPunct="1"/>
            <a:r>
              <a:rPr lang="en-US" altLang="en-US" dirty="0">
                <a:latin typeface="+mj-lt"/>
              </a:rPr>
              <a:t>Second, Administer a Concept Test</a:t>
            </a:r>
          </a:p>
          <a:p>
            <a:pPr lvl="1" algn="just" eaLnBrk="1" hangingPunct="1"/>
            <a:r>
              <a:rPr lang="en-US" altLang="en-US" dirty="0">
                <a:latin typeface="+mj-lt"/>
              </a:rPr>
              <a:t>A concept statement should be developed.</a:t>
            </a:r>
          </a:p>
          <a:p>
            <a:pPr lvl="1" algn="just" eaLnBrk="1" hangingPunct="1"/>
            <a:r>
              <a:rPr lang="en-US" altLang="en-US" dirty="0">
                <a:latin typeface="+mj-lt"/>
              </a:rPr>
              <a:t>A concept statement is a one-page description of a business that is distributed to people who are asked to provide feedback on the potential of the business idea.</a:t>
            </a:r>
          </a:p>
          <a:p>
            <a:pPr lvl="1" algn="just" eaLnBrk="1" hangingPunct="1"/>
            <a:r>
              <a:rPr lang="en-US" altLang="en-US" dirty="0">
                <a:latin typeface="+mj-lt"/>
              </a:rPr>
              <a:t>The feedback will hopefully provide the entrepreneur:</a:t>
            </a:r>
          </a:p>
          <a:p>
            <a:pPr lvl="2" algn="just" eaLnBrk="1" hangingPunct="1"/>
            <a:r>
              <a:rPr lang="en-US" altLang="en-US" dirty="0">
                <a:latin typeface="+mj-lt"/>
              </a:rPr>
              <a:t>A sense of the viability of the product or service idea.</a:t>
            </a:r>
          </a:p>
          <a:p>
            <a:pPr lvl="2" algn="just" eaLnBrk="1" hangingPunct="1"/>
            <a:r>
              <a:rPr lang="en-US" altLang="en-US" dirty="0">
                <a:latin typeface="+mj-lt"/>
              </a:rPr>
              <a:t>Suggestions for how the idea can be strengthened or “tweaked” before proceeding further.</a:t>
            </a:r>
          </a:p>
          <a:p>
            <a:pPr lvl="1" eaLnBrk="1" hangingPunct="1">
              <a:buFontTx/>
              <a:buNone/>
            </a:pPr>
            <a:endParaRPr lang="en-US" altLang="en-US" dirty="0">
              <a:latin typeface="+mj-lt"/>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7C4730E-127B-45F5-BCF6-8E2DDEE92BB6}"/>
              </a:ext>
            </a:extLst>
          </p:cNvPr>
          <p:cNvSpPr>
            <a:spLocks noGrp="1" noChangeArrowheads="1"/>
          </p:cNvSpPr>
          <p:nvPr>
            <p:ph type="title"/>
          </p:nvPr>
        </p:nvSpPr>
        <p:spPr>
          <a:xfrm>
            <a:off x="1981200" y="1097280"/>
            <a:ext cx="8229600" cy="45719"/>
          </a:xfrm>
        </p:spPr>
        <p:txBody>
          <a:bodyPr>
            <a:normAutofit fontScale="90000"/>
          </a:bodyPr>
          <a:lstStyle/>
          <a:p>
            <a:pPr eaLnBrk="1" hangingPunct="1"/>
            <a:r>
              <a:rPr lang="en-US" altLang="en-US" sz="3600" dirty="0">
                <a:latin typeface="Times New Roman" panose="02020603050405020304" pitchFamily="18" charset="0"/>
              </a:rPr>
              <a:t>Product/Service Desirability </a:t>
            </a:r>
            <a:br>
              <a:rPr lang="en-US" altLang="en-US" sz="3600" dirty="0">
                <a:latin typeface="Times New Roman" panose="02020603050405020304" pitchFamily="18" charset="0"/>
              </a:rPr>
            </a:br>
            <a:endParaRPr lang="en-US" altLang="en-US" sz="3600" dirty="0">
              <a:latin typeface="Times New Roman" panose="02020603050405020304" pitchFamily="18" charset="0"/>
            </a:endParaRPr>
          </a:p>
        </p:txBody>
      </p:sp>
      <p:sp>
        <p:nvSpPr>
          <p:cNvPr id="18436" name="Text Box 7">
            <a:extLst>
              <a:ext uri="{FF2B5EF4-FFF2-40B4-BE49-F238E27FC236}">
                <a16:creationId xmlns:a16="http://schemas.microsoft.com/office/drawing/2014/main" id="{A47B6151-3CC9-4B94-805D-9FF75CD718AC}"/>
              </a:ext>
            </a:extLst>
          </p:cNvPr>
          <p:cNvSpPr txBox="1">
            <a:spLocks noChangeArrowheads="1"/>
          </p:cNvSpPr>
          <p:nvPr/>
        </p:nvSpPr>
        <p:spPr bwMode="auto">
          <a:xfrm>
            <a:off x="1828800" y="2057400"/>
            <a:ext cx="3124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800">
                <a:latin typeface="Times New Roman" panose="02020603050405020304" pitchFamily="18" charset="0"/>
              </a:rPr>
              <a:t>New Venture Fitness Drink’s Concept Statement</a:t>
            </a:r>
          </a:p>
        </p:txBody>
      </p:sp>
      <p:sp>
        <p:nvSpPr>
          <p:cNvPr id="18437" name="Line 8">
            <a:extLst>
              <a:ext uri="{FF2B5EF4-FFF2-40B4-BE49-F238E27FC236}">
                <a16:creationId xmlns:a16="http://schemas.microsoft.com/office/drawing/2014/main" id="{1598EB14-2B1C-418F-9114-495B5D65096F}"/>
              </a:ext>
            </a:extLst>
          </p:cNvPr>
          <p:cNvSpPr>
            <a:spLocks noChangeShapeType="1"/>
          </p:cNvSpPr>
          <p:nvPr/>
        </p:nvSpPr>
        <p:spPr bwMode="auto">
          <a:xfrm>
            <a:off x="5181600" y="1295400"/>
            <a:ext cx="0" cy="5029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H"/>
          </a:p>
        </p:txBody>
      </p:sp>
      <p:pic>
        <p:nvPicPr>
          <p:cNvPr id="18438" name="Picture 8">
            <a:extLst>
              <a:ext uri="{FF2B5EF4-FFF2-40B4-BE49-F238E27FC236}">
                <a16:creationId xmlns:a16="http://schemas.microsoft.com/office/drawing/2014/main" id="{DC1389C5-AE69-499A-861E-C188277D6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2900"/>
            <a:ext cx="9144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Footer Placeholder 7">
            <a:extLst>
              <a:ext uri="{FF2B5EF4-FFF2-40B4-BE49-F238E27FC236}">
                <a16:creationId xmlns:a16="http://schemas.microsoft.com/office/drawing/2014/main" id="{6ED61AC8-A51D-4317-9A29-E561624AA5D3}"/>
              </a:ext>
            </a:extLst>
          </p:cNvPr>
          <p:cNvSpPr>
            <a:spLocks noGrp="1"/>
          </p:cNvSpPr>
          <p:nvPr>
            <p:ph type="ftr" sz="quarter" idx="11"/>
          </p:nvPr>
        </p:nvSpPr>
        <p:spPr>
          <a:xfrm>
            <a:off x="5181600" y="1214438"/>
            <a:ext cx="5105400" cy="42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2000" dirty="0">
                <a:latin typeface="Times New Roman" panose="02020603050405020304" pitchFamily="18" charset="0"/>
              </a:rPr>
              <a:t>New Venture Fitness Drink’s Concept Statement</a:t>
            </a:r>
          </a:p>
          <a:p>
            <a:pPr>
              <a:spcBef>
                <a:spcPct val="0"/>
              </a:spcBef>
              <a:buFontTx/>
              <a:buNone/>
            </a:pPr>
            <a:endParaRPr lang="en-US" altLang="en-US" sz="1400" dirty="0"/>
          </a:p>
        </p:txBody>
      </p:sp>
      <p:sp>
        <p:nvSpPr>
          <p:cNvPr id="18440" name="Slide Number Placeholder 9">
            <a:extLst>
              <a:ext uri="{FF2B5EF4-FFF2-40B4-BE49-F238E27FC236}">
                <a16:creationId xmlns:a16="http://schemas.microsoft.com/office/drawing/2014/main" id="{5001998F-5B1B-4290-A8CC-44A5B585CD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7D72835A-209B-4311-9893-C696DC85ED0B}" type="slidenum">
              <a:rPr lang="en-US" altLang="en-US" sz="1400"/>
              <a:pPr>
                <a:spcBef>
                  <a:spcPct val="0"/>
                </a:spcBef>
                <a:buFontTx/>
                <a:buNone/>
              </a:pPr>
              <a:t>13</a:t>
            </a:fld>
            <a:endParaRPr lang="en-US" altLang="en-US" sz="140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86920B9-CBA2-4537-A7A1-CDEB76E7A67B}"/>
              </a:ext>
            </a:extLst>
          </p:cNvPr>
          <p:cNvSpPr>
            <a:spLocks noGrp="1" noChangeArrowheads="1"/>
          </p:cNvSpPr>
          <p:nvPr>
            <p:ph type="title"/>
          </p:nvPr>
        </p:nvSpPr>
        <p:spPr>
          <a:xfrm>
            <a:off x="2505635" y="897778"/>
            <a:ext cx="8229600" cy="1143000"/>
          </a:xfrm>
        </p:spPr>
        <p:txBody>
          <a:bodyPr/>
          <a:lstStyle/>
          <a:p>
            <a:pPr eaLnBrk="1" hangingPunct="1"/>
            <a:r>
              <a:rPr lang="en-US" altLang="en-US" sz="4800" dirty="0">
                <a:latin typeface="Times New Roman" panose="02020603050405020304" pitchFamily="18" charset="0"/>
              </a:rPr>
              <a:t>Product/Service Demand</a:t>
            </a:r>
            <a:br>
              <a:rPr lang="en-US" altLang="en-US" sz="3600" dirty="0">
                <a:latin typeface="Times New Roman" panose="02020603050405020304" pitchFamily="18" charset="0"/>
              </a:rPr>
            </a:br>
            <a:r>
              <a:rPr lang="en-US" altLang="en-US" sz="2000" dirty="0">
                <a:latin typeface="Times New Roman" panose="02020603050405020304" pitchFamily="18" charset="0"/>
              </a:rPr>
              <a:t>1 of 4</a:t>
            </a:r>
            <a:endParaRPr lang="en-US" altLang="en-US" sz="3600" dirty="0">
              <a:latin typeface="Times New Roman" panose="02020603050405020304" pitchFamily="18" charset="0"/>
            </a:endParaRPr>
          </a:p>
        </p:txBody>
      </p:sp>
      <p:sp>
        <p:nvSpPr>
          <p:cNvPr id="19459" name="Rectangle 3">
            <a:extLst>
              <a:ext uri="{FF2B5EF4-FFF2-40B4-BE49-F238E27FC236}">
                <a16:creationId xmlns:a16="http://schemas.microsoft.com/office/drawing/2014/main" id="{E760C658-5A86-4B6F-BE8D-7794EE0BD267}"/>
              </a:ext>
            </a:extLst>
          </p:cNvPr>
          <p:cNvSpPr>
            <a:spLocks noGrp="1" noChangeArrowheads="1"/>
          </p:cNvSpPr>
          <p:nvPr>
            <p:ph type="body" idx="1"/>
          </p:nvPr>
        </p:nvSpPr>
        <p:spPr>
          <a:xfrm>
            <a:off x="685800" y="2043952"/>
            <a:ext cx="10668000" cy="4680697"/>
          </a:xfrm>
        </p:spPr>
        <p:txBody>
          <a:bodyPr/>
          <a:lstStyle/>
          <a:p>
            <a:pPr eaLnBrk="1" hangingPunct="1"/>
            <a:r>
              <a:rPr lang="en-US" altLang="en-US" sz="4000" dirty="0">
                <a:latin typeface="Times New Roman" panose="02020603050405020304" pitchFamily="18" charset="0"/>
              </a:rPr>
              <a:t>Product/Service Demand</a:t>
            </a:r>
          </a:p>
          <a:p>
            <a:pPr lvl="1" eaLnBrk="1" hangingPunct="1"/>
            <a:r>
              <a:rPr lang="en-US" altLang="en-US" sz="3600" dirty="0">
                <a:latin typeface="Times New Roman" panose="02020603050405020304" pitchFamily="18" charset="0"/>
              </a:rPr>
              <a:t>There are two steps to assessing product/service demand.</a:t>
            </a:r>
          </a:p>
          <a:p>
            <a:pPr lvl="1" eaLnBrk="1" hangingPunct="1"/>
            <a:r>
              <a:rPr lang="en-US" altLang="en-US" sz="3600" dirty="0">
                <a:latin typeface="Times New Roman" panose="02020603050405020304" pitchFamily="18" charset="0"/>
              </a:rPr>
              <a:t>Step 1: Talking Face-to-Face with 				   Potential Customers.</a:t>
            </a:r>
          </a:p>
          <a:p>
            <a:pPr lvl="1" eaLnBrk="1" hangingPunct="1"/>
            <a:r>
              <a:rPr lang="en-US" altLang="en-US" sz="3600" dirty="0">
                <a:latin typeface="Times New Roman" panose="02020603050405020304" pitchFamily="18" charset="0"/>
              </a:rPr>
              <a:t>Step 2: Using Online Tools, Such as 			  Google AdWords and Landing 	Pages, to Assess Demand. </a:t>
            </a:r>
          </a:p>
        </p:txBody>
      </p:sp>
      <p:sp>
        <p:nvSpPr>
          <p:cNvPr id="19461" name="Slide Number Placeholder 7">
            <a:extLst>
              <a:ext uri="{FF2B5EF4-FFF2-40B4-BE49-F238E27FC236}">
                <a16:creationId xmlns:a16="http://schemas.microsoft.com/office/drawing/2014/main" id="{F8A0E9C4-AEBC-46B4-9B78-7FC00E208D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4771ABEF-DF03-4185-9FAD-934216C3DE4B}" type="slidenum">
              <a:rPr lang="en-US" altLang="en-US" sz="1400"/>
              <a:pPr>
                <a:spcBef>
                  <a:spcPct val="0"/>
                </a:spcBef>
                <a:buFontTx/>
                <a:buNone/>
              </a:pPr>
              <a:t>14</a:t>
            </a:fld>
            <a:endParaRPr lang="en-US" altLang="en-US" sz="1400"/>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7D9EDD8D-4DB9-4F53-B51B-569800B0D27B}"/>
              </a:ext>
            </a:extLst>
          </p:cNvPr>
          <p:cNvSpPr>
            <a:spLocks noGrp="1" noChangeArrowheads="1"/>
          </p:cNvSpPr>
          <p:nvPr>
            <p:ph type="body" idx="1"/>
          </p:nvPr>
        </p:nvSpPr>
        <p:spPr>
          <a:xfrm>
            <a:off x="838200" y="1898088"/>
            <a:ext cx="9677400" cy="4655111"/>
          </a:xfrm>
        </p:spPr>
        <p:txBody>
          <a:bodyPr/>
          <a:lstStyle/>
          <a:p>
            <a:pPr eaLnBrk="1" hangingPunct="1"/>
            <a:r>
              <a:rPr lang="en-US" altLang="en-US" sz="2700" dirty="0">
                <a:latin typeface="Times New Roman" panose="02020603050405020304" pitchFamily="18" charset="0"/>
              </a:rPr>
              <a:t>Talking Face-to-Face with Potential Customers</a:t>
            </a:r>
          </a:p>
          <a:p>
            <a:pPr lvl="1" eaLnBrk="1" hangingPunct="1"/>
            <a:r>
              <a:rPr lang="en-US" altLang="en-US" sz="2700" dirty="0">
                <a:latin typeface="Times New Roman" panose="02020603050405020304" pitchFamily="18" charset="0"/>
              </a:rPr>
              <a:t>The only way to know if your product or service is what people want is by talking to them.</a:t>
            </a:r>
          </a:p>
          <a:p>
            <a:pPr lvl="1" eaLnBrk="1" hangingPunct="1"/>
            <a:r>
              <a:rPr lang="en-US" altLang="en-US" sz="2700" dirty="0">
                <a:latin typeface="Times New Roman" panose="02020603050405020304" pitchFamily="18" charset="0"/>
              </a:rPr>
              <a:t>The idea is to gauge customer reaction to the general concept of what you want to sell, and tweak, revise, and improve on the idea based on the feedback.</a:t>
            </a:r>
          </a:p>
          <a:p>
            <a:pPr lvl="1" eaLnBrk="1" hangingPunct="1"/>
            <a:r>
              <a:rPr lang="en-US" altLang="en-US" sz="2700" dirty="0">
                <a:latin typeface="Times New Roman" panose="02020603050405020304" pitchFamily="18" charset="0"/>
              </a:rPr>
              <a:t>In some cases, talking with potential customers will cause an entrepreneur to abandon an idea.  </a:t>
            </a:r>
          </a:p>
          <a:p>
            <a:pPr lvl="2" eaLnBrk="1" hangingPunct="1"/>
            <a:r>
              <a:rPr lang="en-US" altLang="en-US" sz="2700" dirty="0">
                <a:latin typeface="Times New Roman" panose="02020603050405020304" pitchFamily="18" charset="0"/>
              </a:rPr>
              <a:t>Entrepreneurs are often surprised to find that a product idea they think solves a problem gets lukewarm reception when they talk to actual customers.</a:t>
            </a:r>
          </a:p>
        </p:txBody>
      </p:sp>
      <p:sp>
        <p:nvSpPr>
          <p:cNvPr id="20484" name="Rectangle 2">
            <a:extLst>
              <a:ext uri="{FF2B5EF4-FFF2-40B4-BE49-F238E27FC236}">
                <a16:creationId xmlns:a16="http://schemas.microsoft.com/office/drawing/2014/main" id="{D596EDB1-BEC4-435F-966F-E5A26750BCC3}"/>
              </a:ext>
            </a:extLst>
          </p:cNvPr>
          <p:cNvSpPr>
            <a:spLocks noGrp="1" noChangeArrowheads="1"/>
          </p:cNvSpPr>
          <p:nvPr>
            <p:ph type="title"/>
          </p:nvPr>
        </p:nvSpPr>
        <p:spPr>
          <a:xfrm>
            <a:off x="1981200" y="755088"/>
            <a:ext cx="8229600" cy="1143000"/>
          </a:xfrm>
        </p:spPr>
        <p:txBody>
          <a:bodyPr/>
          <a:lstStyle/>
          <a:p>
            <a:pPr eaLnBrk="1" hangingPunct="1"/>
            <a:r>
              <a:rPr lang="en-US" altLang="en-US" sz="5400" dirty="0">
                <a:latin typeface="Times New Roman" panose="02020603050405020304" pitchFamily="18" charset="0"/>
              </a:rPr>
              <a:t>Product/Service Demand</a:t>
            </a:r>
            <a:br>
              <a:rPr lang="en-US" altLang="en-US" sz="3600" dirty="0">
                <a:latin typeface="Times New Roman" panose="02020603050405020304" pitchFamily="18" charset="0"/>
              </a:rPr>
            </a:br>
            <a:r>
              <a:rPr lang="en-US" altLang="en-US" sz="2000" dirty="0">
                <a:latin typeface="Times New Roman" panose="02020603050405020304" pitchFamily="18" charset="0"/>
              </a:rPr>
              <a:t>2 of 4</a:t>
            </a:r>
            <a:endParaRPr lang="en-US" altLang="en-US" sz="3600" dirty="0">
              <a:latin typeface="Times New Roman" panose="02020603050405020304" pitchFamily="18" charset="0"/>
            </a:endParaRPr>
          </a:p>
        </p:txBody>
      </p:sp>
      <p:sp>
        <p:nvSpPr>
          <p:cNvPr id="20485" name="Slide Number Placeholder 7">
            <a:extLst>
              <a:ext uri="{FF2B5EF4-FFF2-40B4-BE49-F238E27FC236}">
                <a16:creationId xmlns:a16="http://schemas.microsoft.com/office/drawing/2014/main" id="{E9925B7E-0C3B-4917-B507-9547CEDFA4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D51EB1D3-086A-4102-B048-74C119E82474}" type="slidenum">
              <a:rPr lang="en-US" altLang="en-US" sz="1400"/>
              <a:pPr>
                <a:spcBef>
                  <a:spcPct val="0"/>
                </a:spcBef>
                <a:buFontTx/>
                <a:buNone/>
              </a:pPr>
              <a:t>15</a:t>
            </a:fld>
            <a:endParaRPr lang="en-US" altLang="en-US" sz="140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329D71F-BE36-4CF9-A840-9E7A86987F12}"/>
              </a:ext>
            </a:extLst>
          </p:cNvPr>
          <p:cNvSpPr>
            <a:spLocks noGrp="1" noChangeArrowheads="1"/>
          </p:cNvSpPr>
          <p:nvPr>
            <p:ph type="title"/>
          </p:nvPr>
        </p:nvSpPr>
        <p:spPr>
          <a:xfrm>
            <a:off x="1981200" y="918883"/>
            <a:ext cx="8229600" cy="685800"/>
          </a:xfrm>
        </p:spPr>
        <p:txBody>
          <a:bodyPr>
            <a:normAutofit fontScale="90000"/>
          </a:bodyPr>
          <a:lstStyle/>
          <a:p>
            <a:pPr algn="ctr" eaLnBrk="1" hangingPunct="1"/>
            <a:r>
              <a:rPr lang="en-US" altLang="en-US" sz="3600" dirty="0">
                <a:latin typeface="Times New Roman" panose="02020603050405020304" pitchFamily="18" charset="0"/>
              </a:rPr>
              <a:t>Product/Service Demand</a:t>
            </a:r>
            <a:br>
              <a:rPr lang="en-US" altLang="en-US" sz="3600" dirty="0">
                <a:latin typeface="Times New Roman" panose="02020603050405020304" pitchFamily="18" charset="0"/>
              </a:rPr>
            </a:br>
            <a:r>
              <a:rPr lang="en-US" altLang="en-US" sz="2000" dirty="0">
                <a:latin typeface="Times New Roman" panose="02020603050405020304" pitchFamily="18" charset="0"/>
              </a:rPr>
              <a:t> 3 of 4</a:t>
            </a:r>
            <a:endParaRPr lang="en-US" altLang="en-US" sz="3600" dirty="0">
              <a:latin typeface="Times New Roman" panose="02020603050405020304" pitchFamily="18" charset="0"/>
            </a:endParaRPr>
          </a:p>
        </p:txBody>
      </p:sp>
      <p:sp>
        <p:nvSpPr>
          <p:cNvPr id="21507" name="Rectangle 3">
            <a:extLst>
              <a:ext uri="{FF2B5EF4-FFF2-40B4-BE49-F238E27FC236}">
                <a16:creationId xmlns:a16="http://schemas.microsoft.com/office/drawing/2014/main" id="{DF4658B2-8409-4B50-A6A9-DA01EBA9FA93}"/>
              </a:ext>
            </a:extLst>
          </p:cNvPr>
          <p:cNvSpPr>
            <a:spLocks noGrp="1" noChangeArrowheads="1"/>
          </p:cNvSpPr>
          <p:nvPr>
            <p:ph type="body" idx="1"/>
          </p:nvPr>
        </p:nvSpPr>
        <p:spPr>
          <a:xfrm>
            <a:off x="1008529" y="1855694"/>
            <a:ext cx="9583271" cy="4926107"/>
          </a:xfrm>
        </p:spPr>
        <p:txBody>
          <a:bodyPr/>
          <a:lstStyle/>
          <a:p>
            <a:pPr eaLnBrk="1" hangingPunct="1"/>
            <a:r>
              <a:rPr lang="en-US" altLang="en-US" dirty="0">
                <a:latin typeface="Times New Roman" panose="02020603050405020304" pitchFamily="18" charset="0"/>
              </a:rPr>
              <a:t>Utilizing Online Tools, Such as Google AdWords and Landing Pages, to Assess Demand</a:t>
            </a:r>
          </a:p>
          <a:p>
            <a:pPr lvl="1" eaLnBrk="1" hangingPunct="1"/>
            <a:r>
              <a:rPr lang="en-US" altLang="en-US" dirty="0">
                <a:latin typeface="Times New Roman" panose="02020603050405020304" pitchFamily="18" charset="0"/>
              </a:rPr>
              <a:t>The second way to assess demand is to utilize online tools to gauge reaction from potential customers.</a:t>
            </a:r>
          </a:p>
          <a:p>
            <a:pPr lvl="1" eaLnBrk="1" hangingPunct="1"/>
            <a:r>
              <a:rPr lang="en-US" altLang="en-US" dirty="0">
                <a:latin typeface="Times New Roman" panose="02020603050405020304" pitchFamily="18" charset="0"/>
              </a:rPr>
              <a:t>Some entrepreneurs purchase text ads on search engines that show up when a user is searching for a product that is close to their idea. If the searcher clicks on the text ad, they are directed to a landing page that describes the idea.  There may be a link on the landing page that says “For future updates please enter your e-mail address.”  Demand for the idea can be assessed by how many people click on the text ad and enter their e-mail address.</a:t>
            </a:r>
          </a:p>
        </p:txBody>
      </p:sp>
      <p:sp>
        <p:nvSpPr>
          <p:cNvPr id="21509" name="Footer Placeholder 5">
            <a:extLst>
              <a:ext uri="{FF2B5EF4-FFF2-40B4-BE49-F238E27FC236}">
                <a16:creationId xmlns:a16="http://schemas.microsoft.com/office/drawing/2014/main" id="{7D60D8AE-CC55-47A0-8142-865E360C3955}"/>
              </a:ext>
            </a:extLst>
          </p:cNvPr>
          <p:cNvSpPr>
            <a:spLocks noGrp="1"/>
          </p:cNvSpPr>
          <p:nvPr>
            <p:ph type="ftr" sz="quarter" idx="11"/>
          </p:nvPr>
        </p:nvSpPr>
        <p:spPr>
          <a:xfrm>
            <a:off x="6934200" y="6400801"/>
            <a:ext cx="35052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1510" name="Slide Number Placeholder 7">
            <a:extLst>
              <a:ext uri="{FF2B5EF4-FFF2-40B4-BE49-F238E27FC236}">
                <a16:creationId xmlns:a16="http://schemas.microsoft.com/office/drawing/2014/main" id="{FBCAEB40-23D7-43FE-83F0-A7298A741F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3810EC74-6E02-477A-9B42-BACEF9D1796F}" type="slidenum">
              <a:rPr lang="en-US" altLang="en-US" sz="1400"/>
              <a:pPr>
                <a:spcBef>
                  <a:spcPct val="0"/>
                </a:spcBef>
                <a:buFontTx/>
                <a:buNone/>
              </a:pPr>
              <a:t>16</a:t>
            </a:fld>
            <a:endParaRPr lang="en-US" altLang="en-US" sz="140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C10DC61-26F8-4A67-B2F6-51B941377023}"/>
              </a:ext>
            </a:extLst>
          </p:cNvPr>
          <p:cNvSpPr>
            <a:spLocks noGrp="1" noChangeArrowheads="1"/>
          </p:cNvSpPr>
          <p:nvPr>
            <p:ph type="title"/>
          </p:nvPr>
        </p:nvSpPr>
        <p:spPr>
          <a:xfrm>
            <a:off x="2545976" y="744071"/>
            <a:ext cx="8229600" cy="1143000"/>
          </a:xfrm>
        </p:spPr>
        <p:txBody>
          <a:bodyPr/>
          <a:lstStyle/>
          <a:p>
            <a:pPr algn="ctr" eaLnBrk="1" hangingPunct="1"/>
            <a:r>
              <a:rPr lang="en-US" altLang="en-US" sz="3600" dirty="0">
                <a:latin typeface="Times New Roman" panose="02020603050405020304" pitchFamily="18" charset="0"/>
              </a:rPr>
              <a:t>Product/Service Demand</a:t>
            </a:r>
            <a:br>
              <a:rPr lang="en-US" altLang="en-US" sz="3600" dirty="0">
                <a:latin typeface="Times New Roman" panose="02020603050405020304" pitchFamily="18" charset="0"/>
              </a:rPr>
            </a:br>
            <a:r>
              <a:rPr lang="en-US" altLang="en-US" sz="2000" dirty="0">
                <a:latin typeface="Times New Roman" panose="02020603050405020304" pitchFamily="18" charset="0"/>
              </a:rPr>
              <a:t>4 of 4</a:t>
            </a:r>
            <a:endParaRPr lang="en-US" altLang="en-US" sz="3600" dirty="0">
              <a:latin typeface="Times New Roman" panose="02020603050405020304" pitchFamily="18" charset="0"/>
            </a:endParaRPr>
          </a:p>
        </p:txBody>
      </p:sp>
      <p:sp>
        <p:nvSpPr>
          <p:cNvPr id="22531" name="Rectangle 3">
            <a:extLst>
              <a:ext uri="{FF2B5EF4-FFF2-40B4-BE49-F238E27FC236}">
                <a16:creationId xmlns:a16="http://schemas.microsoft.com/office/drawing/2014/main" id="{17942469-ABCA-4DBC-B110-D1C82A58A5E7}"/>
              </a:ext>
            </a:extLst>
          </p:cNvPr>
          <p:cNvSpPr>
            <a:spLocks noGrp="1" noChangeArrowheads="1"/>
          </p:cNvSpPr>
          <p:nvPr>
            <p:ph type="body" idx="1"/>
          </p:nvPr>
        </p:nvSpPr>
        <p:spPr>
          <a:xfrm>
            <a:off x="1048871" y="2218765"/>
            <a:ext cx="9238129" cy="4502711"/>
          </a:xfrm>
        </p:spPr>
        <p:txBody>
          <a:bodyPr/>
          <a:lstStyle/>
          <a:p>
            <a:pPr eaLnBrk="1" hangingPunct="1"/>
            <a:r>
              <a:rPr lang="en-US" altLang="en-US" dirty="0">
                <a:latin typeface="Times New Roman" panose="02020603050405020304" pitchFamily="18" charset="0"/>
              </a:rPr>
              <a:t>Utilizing Online Tools, Such as Google AdWords and Landing Pages, to Assess Demand (continued)</a:t>
            </a:r>
          </a:p>
          <a:p>
            <a:pPr lvl="1" eaLnBrk="1" hangingPunct="1"/>
            <a:r>
              <a:rPr lang="en-US" altLang="en-US" dirty="0">
                <a:latin typeface="Times New Roman" panose="02020603050405020304" pitchFamily="18" charset="0"/>
              </a:rPr>
              <a:t>A variety of additional online tools are available to help assess the demand for a new product or service.</a:t>
            </a:r>
          </a:p>
          <a:p>
            <a:pPr lvl="1" eaLnBrk="1" hangingPunct="1"/>
            <a:r>
              <a:rPr lang="en-US" altLang="en-US" dirty="0">
                <a:latin typeface="Times New Roman" panose="02020603050405020304" pitchFamily="18" charset="0"/>
              </a:rPr>
              <a:t>Examples include:</a:t>
            </a:r>
          </a:p>
          <a:p>
            <a:pPr lvl="2" eaLnBrk="1" hangingPunct="1"/>
            <a:r>
              <a:rPr lang="en-US" altLang="en-US" dirty="0">
                <a:latin typeface="Times New Roman" panose="02020603050405020304" pitchFamily="18" charset="0"/>
              </a:rPr>
              <a:t>Sites that provide feedback on business ideas (</a:t>
            </a:r>
            <a:r>
              <a:rPr lang="en-US" altLang="en-US" dirty="0" err="1">
                <a:latin typeface="Times New Roman" panose="02020603050405020304" pitchFamily="18" charset="0"/>
              </a:rPr>
              <a:t>Foundersuite</a:t>
            </a:r>
            <a:r>
              <a:rPr lang="en-US" altLang="en-US" dirty="0">
                <a:latin typeface="Times New Roman" panose="02020603050405020304" pitchFamily="18" charset="0"/>
              </a:rPr>
              <a:t>, Quirky).</a:t>
            </a:r>
          </a:p>
          <a:p>
            <a:pPr lvl="2" eaLnBrk="1" hangingPunct="1"/>
            <a:r>
              <a:rPr lang="en-US" altLang="en-US" dirty="0">
                <a:latin typeface="Times New Roman" panose="02020603050405020304" pitchFamily="18" charset="0"/>
              </a:rPr>
              <a:t>Market Research (</a:t>
            </a:r>
            <a:r>
              <a:rPr lang="en-US" altLang="en-US" dirty="0" err="1">
                <a:latin typeface="Times New Roman" panose="02020603050405020304" pitchFamily="18" charset="0"/>
              </a:rPr>
              <a:t>CrowdPicker</a:t>
            </a:r>
            <a:r>
              <a:rPr lang="en-US" altLang="en-US" dirty="0">
                <a:latin typeface="Times New Roman" panose="02020603050405020304" pitchFamily="18" charset="0"/>
              </a:rPr>
              <a:t>, Google Trends).</a:t>
            </a:r>
          </a:p>
          <a:p>
            <a:pPr lvl="2" eaLnBrk="1" hangingPunct="1"/>
            <a:r>
              <a:rPr lang="en-US" altLang="en-US" dirty="0">
                <a:latin typeface="Times New Roman" panose="02020603050405020304" pitchFamily="18" charset="0"/>
              </a:rPr>
              <a:t>Online Surveys (Survey Monkey, Google Consumer Surveys).</a:t>
            </a:r>
          </a:p>
          <a:p>
            <a:pPr lvl="2" eaLnBrk="1" hangingPunct="1"/>
            <a:r>
              <a:rPr lang="en-US" altLang="en-US" dirty="0">
                <a:latin typeface="Times New Roman" panose="02020603050405020304" pitchFamily="18" charset="0"/>
              </a:rPr>
              <a:t>Q&amp;A Sites (Quora, Stack Overflow).</a:t>
            </a:r>
          </a:p>
        </p:txBody>
      </p:sp>
      <p:sp>
        <p:nvSpPr>
          <p:cNvPr id="22533" name="Slide Number Placeholder 7">
            <a:extLst>
              <a:ext uri="{FF2B5EF4-FFF2-40B4-BE49-F238E27FC236}">
                <a16:creationId xmlns:a16="http://schemas.microsoft.com/office/drawing/2014/main" id="{AA55AD00-BE23-47C4-A92B-175D7CC393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D42EF2FC-C861-4F4A-AA13-4D01A8E1432C}" type="slidenum">
              <a:rPr lang="en-US" altLang="en-US" sz="1400"/>
              <a:pPr>
                <a:spcBef>
                  <a:spcPct val="0"/>
                </a:spcBef>
                <a:buFontTx/>
                <a:buNone/>
              </a:pPr>
              <a:t>17</a:t>
            </a:fld>
            <a:endParaRPr lang="en-US" altLang="en-US" sz="140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1B19F63-C3CF-452D-AC74-143216B8FDF9}"/>
              </a:ext>
            </a:extLst>
          </p:cNvPr>
          <p:cNvSpPr>
            <a:spLocks noGrp="1" noChangeArrowheads="1"/>
          </p:cNvSpPr>
          <p:nvPr>
            <p:ph type="title"/>
          </p:nvPr>
        </p:nvSpPr>
        <p:spPr>
          <a:xfrm>
            <a:off x="1524000" y="652464"/>
            <a:ext cx="8229600" cy="1143000"/>
          </a:xfrm>
        </p:spPr>
        <p:txBody>
          <a:bodyPr>
            <a:normAutofit fontScale="90000"/>
          </a:bodyPr>
          <a:lstStyle/>
          <a:p>
            <a:pPr eaLnBrk="1" hangingPunct="1"/>
            <a:r>
              <a:rPr lang="en-US" altLang="en-US" sz="3600" dirty="0">
                <a:latin typeface="Times New Roman" panose="02020603050405020304" pitchFamily="18" charset="0"/>
              </a:rPr>
              <a:t>Industry/Target Market Feasibility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23556" name="Text Box 4">
            <a:extLst>
              <a:ext uri="{FF2B5EF4-FFF2-40B4-BE49-F238E27FC236}">
                <a16:creationId xmlns:a16="http://schemas.microsoft.com/office/drawing/2014/main" id="{57DBA832-E5AB-4069-9E77-EA0B1AEF5344}"/>
              </a:ext>
            </a:extLst>
          </p:cNvPr>
          <p:cNvSpPr txBox="1">
            <a:spLocks noChangeArrowheads="1"/>
          </p:cNvSpPr>
          <p:nvPr/>
        </p:nvSpPr>
        <p:spPr bwMode="auto">
          <a:xfrm>
            <a:off x="1676400" y="2667001"/>
            <a:ext cx="3733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4000">
                <a:latin typeface="Times New Roman" panose="02020603050405020304" pitchFamily="18" charset="0"/>
              </a:rPr>
              <a:t>Industry/Target </a:t>
            </a:r>
          </a:p>
          <a:p>
            <a:pPr algn="ctr" eaLnBrk="1" hangingPunct="1">
              <a:spcBef>
                <a:spcPct val="50000"/>
              </a:spcBef>
              <a:buFontTx/>
              <a:buNone/>
            </a:pPr>
            <a:r>
              <a:rPr lang="en-US" altLang="en-US" sz="4000">
                <a:latin typeface="Times New Roman" panose="02020603050405020304" pitchFamily="18" charset="0"/>
              </a:rPr>
              <a:t>Market Feasibility Analysi</a:t>
            </a:r>
            <a:r>
              <a:rPr lang="en-US" altLang="en-US" sz="2800">
                <a:latin typeface="Times New Roman" panose="02020603050405020304" pitchFamily="18" charset="0"/>
              </a:rPr>
              <a:t>s</a:t>
            </a:r>
          </a:p>
        </p:txBody>
      </p:sp>
      <p:sp>
        <p:nvSpPr>
          <p:cNvPr id="23557" name="Rectangle 5">
            <a:extLst>
              <a:ext uri="{FF2B5EF4-FFF2-40B4-BE49-F238E27FC236}">
                <a16:creationId xmlns:a16="http://schemas.microsoft.com/office/drawing/2014/main" id="{A5628F08-9001-4028-9FF2-B10A8B445B55}"/>
              </a:ext>
            </a:extLst>
          </p:cNvPr>
          <p:cNvSpPr>
            <a:spLocks noChangeArrowheads="1"/>
          </p:cNvSpPr>
          <p:nvPr/>
        </p:nvSpPr>
        <p:spPr bwMode="auto">
          <a:xfrm>
            <a:off x="5105400" y="1524000"/>
            <a:ext cx="5562600" cy="5334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23558" name="TextBox 11">
            <a:extLst>
              <a:ext uri="{FF2B5EF4-FFF2-40B4-BE49-F238E27FC236}">
                <a16:creationId xmlns:a16="http://schemas.microsoft.com/office/drawing/2014/main" id="{D82799B0-EE67-4B9D-9D3C-2968CCB5DF5F}"/>
              </a:ext>
            </a:extLst>
          </p:cNvPr>
          <p:cNvSpPr txBox="1">
            <a:spLocks noChangeArrowheads="1"/>
          </p:cNvSpPr>
          <p:nvPr/>
        </p:nvSpPr>
        <p:spPr bwMode="auto">
          <a:xfrm>
            <a:off x="5562600" y="1600201"/>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400" b="1">
                <a:latin typeface="Times New Roman" panose="02020603050405020304" pitchFamily="18" charset="0"/>
              </a:rPr>
              <a:t>Purpose</a:t>
            </a:r>
          </a:p>
        </p:txBody>
      </p:sp>
      <p:sp>
        <p:nvSpPr>
          <p:cNvPr id="23559" name="TextBox 12">
            <a:extLst>
              <a:ext uri="{FF2B5EF4-FFF2-40B4-BE49-F238E27FC236}">
                <a16:creationId xmlns:a16="http://schemas.microsoft.com/office/drawing/2014/main" id="{83BB814F-3E75-4DDE-A258-F599713A8AA0}"/>
              </a:ext>
            </a:extLst>
          </p:cNvPr>
          <p:cNvSpPr txBox="1">
            <a:spLocks noChangeArrowheads="1"/>
          </p:cNvSpPr>
          <p:nvPr/>
        </p:nvSpPr>
        <p:spPr bwMode="auto">
          <a:xfrm>
            <a:off x="5257800" y="1981200"/>
            <a:ext cx="53340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a:latin typeface="Times New Roman" panose="02020603050405020304" pitchFamily="18" charset="0"/>
              </a:rPr>
              <a:t> </a:t>
            </a:r>
            <a:r>
              <a:rPr lang="en-US" altLang="en-US" sz="2800">
                <a:latin typeface="Times New Roman" panose="02020603050405020304" pitchFamily="18" charset="0"/>
              </a:rPr>
              <a:t>Is an assessment of the overall</a:t>
            </a:r>
          </a:p>
          <a:p>
            <a:pPr eaLnBrk="1" hangingPunct="1">
              <a:spcBef>
                <a:spcPct val="0"/>
              </a:spcBef>
              <a:buFontTx/>
              <a:buNone/>
            </a:pPr>
            <a:r>
              <a:rPr lang="en-US" altLang="en-US" sz="2800">
                <a:latin typeface="Times New Roman" panose="02020603050405020304" pitchFamily="18" charset="0"/>
              </a:rPr>
              <a:t>  appeal of the industry and the </a:t>
            </a:r>
          </a:p>
          <a:p>
            <a:pPr eaLnBrk="1" hangingPunct="1">
              <a:spcBef>
                <a:spcPct val="0"/>
              </a:spcBef>
              <a:buFontTx/>
              <a:buNone/>
            </a:pPr>
            <a:r>
              <a:rPr lang="en-US" altLang="en-US" sz="2800">
                <a:latin typeface="Times New Roman" panose="02020603050405020304" pitchFamily="18" charset="0"/>
              </a:rPr>
              <a:t>  target market for the proposed</a:t>
            </a:r>
          </a:p>
          <a:p>
            <a:pPr eaLnBrk="1" hangingPunct="1">
              <a:spcBef>
                <a:spcPct val="0"/>
              </a:spcBef>
              <a:buFontTx/>
              <a:buNone/>
            </a:pPr>
            <a:r>
              <a:rPr lang="en-US" altLang="en-US" sz="2800">
                <a:latin typeface="Times New Roman" panose="02020603050405020304" pitchFamily="18" charset="0"/>
              </a:rPr>
              <a:t>  business.</a:t>
            </a:r>
          </a:p>
          <a:p>
            <a:pPr eaLnBrk="1" hangingPunct="1">
              <a:spcBef>
                <a:spcPct val="0"/>
              </a:spcBef>
            </a:pPr>
            <a:r>
              <a:rPr lang="en-US" altLang="en-US" sz="2800">
                <a:latin typeface="Times New Roman" panose="02020603050405020304" pitchFamily="18" charset="0"/>
              </a:rPr>
              <a:t> An industry is a group of firms</a:t>
            </a:r>
          </a:p>
          <a:p>
            <a:pPr eaLnBrk="1" hangingPunct="1">
              <a:spcBef>
                <a:spcPct val="0"/>
              </a:spcBef>
              <a:buFontTx/>
              <a:buNone/>
            </a:pPr>
            <a:r>
              <a:rPr lang="en-US" altLang="en-US" sz="2800">
                <a:latin typeface="Times New Roman" panose="02020603050405020304" pitchFamily="18" charset="0"/>
              </a:rPr>
              <a:t>  producing a similar product or </a:t>
            </a:r>
          </a:p>
          <a:p>
            <a:pPr eaLnBrk="1" hangingPunct="1">
              <a:spcBef>
                <a:spcPct val="0"/>
              </a:spcBef>
              <a:buFontTx/>
              <a:buNone/>
            </a:pPr>
            <a:r>
              <a:rPr lang="en-US" altLang="en-US" sz="2800">
                <a:latin typeface="Times New Roman" panose="02020603050405020304" pitchFamily="18" charset="0"/>
              </a:rPr>
              <a:t>  service.</a:t>
            </a:r>
          </a:p>
          <a:p>
            <a:pPr eaLnBrk="1" hangingPunct="1">
              <a:spcBef>
                <a:spcPct val="0"/>
              </a:spcBef>
            </a:pPr>
            <a:r>
              <a:rPr lang="en-US" altLang="en-US" sz="2800">
                <a:latin typeface="Times New Roman" panose="02020603050405020304" pitchFamily="18" charset="0"/>
              </a:rPr>
              <a:t> A firm’s target market is the </a:t>
            </a:r>
          </a:p>
          <a:p>
            <a:pPr eaLnBrk="1" hangingPunct="1">
              <a:spcBef>
                <a:spcPct val="0"/>
              </a:spcBef>
              <a:buFontTx/>
              <a:buNone/>
            </a:pPr>
            <a:r>
              <a:rPr lang="en-US" altLang="en-US" sz="2800">
                <a:latin typeface="Times New Roman" panose="02020603050405020304" pitchFamily="18" charset="0"/>
              </a:rPr>
              <a:t>  limited portion of the industry it </a:t>
            </a:r>
          </a:p>
          <a:p>
            <a:pPr eaLnBrk="1" hangingPunct="1">
              <a:spcBef>
                <a:spcPct val="0"/>
              </a:spcBef>
              <a:buFontTx/>
              <a:buNone/>
            </a:pPr>
            <a:r>
              <a:rPr lang="en-US" altLang="en-US" sz="2800">
                <a:latin typeface="Times New Roman" panose="02020603050405020304" pitchFamily="18" charset="0"/>
              </a:rPr>
              <a:t>  plans to go after.</a:t>
            </a:r>
          </a:p>
        </p:txBody>
      </p:sp>
      <p:sp>
        <p:nvSpPr>
          <p:cNvPr id="23560" name="Footer Placeholder 8">
            <a:extLst>
              <a:ext uri="{FF2B5EF4-FFF2-40B4-BE49-F238E27FC236}">
                <a16:creationId xmlns:a16="http://schemas.microsoft.com/office/drawing/2014/main" id="{E68FB786-BB69-4C8E-8B3C-41248D17BA2E}"/>
              </a:ext>
            </a:extLst>
          </p:cNvPr>
          <p:cNvSpPr>
            <a:spLocks noGrp="1"/>
          </p:cNvSpPr>
          <p:nvPr>
            <p:ph type="ftr" sz="quarter" idx="11"/>
          </p:nvPr>
        </p:nvSpPr>
        <p:spPr>
          <a:xfrm>
            <a:off x="1981200" y="64008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3561" name="Slide Number Placeholder 9">
            <a:extLst>
              <a:ext uri="{FF2B5EF4-FFF2-40B4-BE49-F238E27FC236}">
                <a16:creationId xmlns:a16="http://schemas.microsoft.com/office/drawing/2014/main" id="{193A7589-3A38-4D89-A781-9D118BD588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86F9580B-6402-4BED-A45B-BE063BC0ED46}" type="slidenum">
              <a:rPr lang="en-US" altLang="en-US" sz="1400"/>
              <a:pPr>
                <a:spcBef>
                  <a:spcPct val="0"/>
                </a:spcBef>
                <a:buFontTx/>
                <a:buNone/>
              </a:pPr>
              <a:t>18</a:t>
            </a:fld>
            <a:endParaRPr lang="en-US" altLang="en-US" sz="140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396DD2C-EBB9-4596-B37C-E6F2B5263824}"/>
              </a:ext>
            </a:extLst>
          </p:cNvPr>
          <p:cNvSpPr>
            <a:spLocks noGrp="1" noChangeArrowheads="1"/>
          </p:cNvSpPr>
          <p:nvPr>
            <p:ph type="title"/>
          </p:nvPr>
        </p:nvSpPr>
        <p:spPr>
          <a:xfrm>
            <a:off x="1943100" y="549275"/>
            <a:ext cx="8229600" cy="1143000"/>
          </a:xfrm>
        </p:spPr>
        <p:txBody>
          <a:bodyPr>
            <a:normAutofit fontScale="90000"/>
          </a:bodyPr>
          <a:lstStyle/>
          <a:p>
            <a:pPr eaLnBrk="1" hangingPunct="1"/>
            <a:r>
              <a:rPr lang="en-US" altLang="en-US" sz="3600" dirty="0">
                <a:latin typeface="Times New Roman" panose="02020603050405020304" pitchFamily="18" charset="0"/>
              </a:rPr>
              <a:t>Industry/Target Market Feasibility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4580" name="TextBox 9">
            <a:extLst>
              <a:ext uri="{FF2B5EF4-FFF2-40B4-BE49-F238E27FC236}">
                <a16:creationId xmlns:a16="http://schemas.microsoft.com/office/drawing/2014/main" id="{8535375C-E1FB-49B8-A18F-6EDA64E5305D}"/>
              </a:ext>
            </a:extLst>
          </p:cNvPr>
          <p:cNvSpPr txBox="1">
            <a:spLocks noChangeArrowheads="1"/>
          </p:cNvSpPr>
          <p:nvPr/>
        </p:nvSpPr>
        <p:spPr bwMode="auto">
          <a:xfrm>
            <a:off x="1981200" y="14478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800">
                <a:latin typeface="Times New Roman" panose="02020603050405020304" pitchFamily="18" charset="0"/>
              </a:rPr>
              <a:t>C</a:t>
            </a:r>
            <a:r>
              <a:rPr lang="en-US" altLang="en-US" sz="3600">
                <a:latin typeface="Times New Roman" panose="02020603050405020304" pitchFamily="18" charset="0"/>
              </a:rPr>
              <a:t>omponents of industry/target market </a:t>
            </a:r>
          </a:p>
          <a:p>
            <a:pPr algn="ctr" eaLnBrk="1" hangingPunct="1">
              <a:spcBef>
                <a:spcPct val="0"/>
              </a:spcBef>
              <a:buFontTx/>
              <a:buNone/>
            </a:pPr>
            <a:r>
              <a:rPr lang="en-US" altLang="en-US" sz="3600">
                <a:latin typeface="Times New Roman" panose="02020603050405020304" pitchFamily="18" charset="0"/>
              </a:rPr>
              <a:t>feasibility analysis</a:t>
            </a:r>
          </a:p>
        </p:txBody>
      </p:sp>
      <p:sp>
        <p:nvSpPr>
          <p:cNvPr id="24581" name="Rectangle 8">
            <a:extLst>
              <a:ext uri="{FF2B5EF4-FFF2-40B4-BE49-F238E27FC236}">
                <a16:creationId xmlns:a16="http://schemas.microsoft.com/office/drawing/2014/main" id="{1FF7FD85-1C7B-4912-8081-0CA267061EE6}"/>
              </a:ext>
            </a:extLst>
          </p:cNvPr>
          <p:cNvSpPr>
            <a:spLocks noChangeArrowheads="1"/>
          </p:cNvSpPr>
          <p:nvPr/>
        </p:nvSpPr>
        <p:spPr bwMode="auto">
          <a:xfrm>
            <a:off x="1943100" y="2803525"/>
            <a:ext cx="4191000" cy="3505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5400">
                <a:latin typeface="Times New Roman" panose="02020603050405020304" pitchFamily="18" charset="0"/>
              </a:rPr>
              <a:t>Industry </a:t>
            </a:r>
          </a:p>
          <a:p>
            <a:pPr algn="ctr" eaLnBrk="1" hangingPunct="1">
              <a:spcBef>
                <a:spcPct val="0"/>
              </a:spcBef>
              <a:buFontTx/>
              <a:buNone/>
            </a:pPr>
            <a:r>
              <a:rPr lang="en-US" altLang="en-US" sz="5400">
                <a:latin typeface="Times New Roman" panose="02020603050405020304" pitchFamily="18" charset="0"/>
              </a:rPr>
              <a:t>Attractiveness</a:t>
            </a:r>
          </a:p>
        </p:txBody>
      </p:sp>
      <p:sp>
        <p:nvSpPr>
          <p:cNvPr id="24582" name="Rectangle 8">
            <a:extLst>
              <a:ext uri="{FF2B5EF4-FFF2-40B4-BE49-F238E27FC236}">
                <a16:creationId xmlns:a16="http://schemas.microsoft.com/office/drawing/2014/main" id="{98C2431B-4B4E-4838-9107-0790D2E99DB6}"/>
              </a:ext>
            </a:extLst>
          </p:cNvPr>
          <p:cNvSpPr>
            <a:spLocks noChangeArrowheads="1"/>
          </p:cNvSpPr>
          <p:nvPr/>
        </p:nvSpPr>
        <p:spPr bwMode="auto">
          <a:xfrm>
            <a:off x="6324600" y="2819400"/>
            <a:ext cx="3886200" cy="3505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4400">
                <a:latin typeface="Times New Roman" panose="02020603050405020304" pitchFamily="18" charset="0"/>
              </a:rPr>
              <a:t>Target Market </a:t>
            </a:r>
          </a:p>
          <a:p>
            <a:pPr algn="ctr" eaLnBrk="1" hangingPunct="1">
              <a:spcBef>
                <a:spcPct val="0"/>
              </a:spcBef>
              <a:buFontTx/>
              <a:buNone/>
            </a:pPr>
            <a:r>
              <a:rPr lang="en-US" altLang="en-US" sz="4400">
                <a:latin typeface="Times New Roman" panose="02020603050405020304" pitchFamily="18" charset="0"/>
              </a:rPr>
              <a:t>Attractiveness</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A34238D-B23B-4EDF-AD8D-96F4C8A9728B}"/>
              </a:ext>
            </a:extLst>
          </p:cNvPr>
          <p:cNvSpPr>
            <a:spLocks noGrp="1" noChangeArrowheads="1"/>
          </p:cNvSpPr>
          <p:nvPr>
            <p:ph type="title"/>
          </p:nvPr>
        </p:nvSpPr>
        <p:spPr>
          <a:xfrm>
            <a:off x="1981200" y="909918"/>
            <a:ext cx="8229600" cy="762000"/>
          </a:xfrm>
        </p:spPr>
        <p:txBody>
          <a:bodyPr>
            <a:normAutofit fontScale="90000"/>
          </a:bodyPr>
          <a:lstStyle/>
          <a:p>
            <a:pPr algn="ctr" eaLnBrk="1" hangingPunct="1"/>
            <a:r>
              <a:rPr lang="en-US" altLang="en-US" sz="6600" dirty="0">
                <a:latin typeface="Times New Roman" panose="02020603050405020304" pitchFamily="18" charset="0"/>
              </a:rPr>
              <a:t>Lecture Objectives</a:t>
            </a:r>
            <a:endParaRPr lang="en-US" altLang="en-US" sz="2000" dirty="0">
              <a:latin typeface="Times New Roman" panose="02020603050405020304" pitchFamily="18" charset="0"/>
            </a:endParaRPr>
          </a:p>
        </p:txBody>
      </p:sp>
      <p:sp>
        <p:nvSpPr>
          <p:cNvPr id="6147" name="Rectangle 3">
            <a:extLst>
              <a:ext uri="{FF2B5EF4-FFF2-40B4-BE49-F238E27FC236}">
                <a16:creationId xmlns:a16="http://schemas.microsoft.com/office/drawing/2014/main" id="{E9FB8D82-B679-45B4-8055-8F1B8919C465}"/>
              </a:ext>
            </a:extLst>
          </p:cNvPr>
          <p:cNvSpPr>
            <a:spLocks noGrp="1" noChangeArrowheads="1"/>
          </p:cNvSpPr>
          <p:nvPr>
            <p:ph type="body" idx="1"/>
          </p:nvPr>
        </p:nvSpPr>
        <p:spPr>
          <a:xfrm>
            <a:off x="1066799" y="2191871"/>
            <a:ext cx="9973235" cy="4364970"/>
          </a:xfrm>
        </p:spPr>
        <p:txBody>
          <a:bodyPr/>
          <a:lstStyle/>
          <a:p>
            <a:pPr marL="609600" indent="-609600">
              <a:buFontTx/>
              <a:buAutoNum type="arabicPeriod"/>
            </a:pPr>
            <a:r>
              <a:rPr lang="en-US" altLang="en-US" dirty="0">
                <a:latin typeface="Times New Roman" panose="02020603050405020304" pitchFamily="18" charset="0"/>
              </a:rPr>
              <a:t>Explain what a feasibility analysis is and why it’s important.</a:t>
            </a:r>
          </a:p>
          <a:p>
            <a:pPr marL="609600" indent="-609600">
              <a:buFontTx/>
              <a:buAutoNum type="arabicPeriod"/>
            </a:pPr>
            <a:r>
              <a:rPr lang="en-US" altLang="en-US" dirty="0">
                <a:latin typeface="Times New Roman" panose="02020603050405020304" pitchFamily="18" charset="0"/>
              </a:rPr>
              <a:t>Describe a product/service feasibility analysis, explain its purpose, and discuss the two primary issues that a proposed business should consider in this area.</a:t>
            </a:r>
          </a:p>
          <a:p>
            <a:pPr marL="609600" indent="-609600">
              <a:buFontTx/>
              <a:buAutoNum type="arabicPeriod"/>
            </a:pPr>
            <a:r>
              <a:rPr lang="en-US" altLang="en-US" dirty="0">
                <a:latin typeface="Times New Roman" panose="02020603050405020304" pitchFamily="18" charset="0"/>
              </a:rPr>
              <a:t>Describe an industry/market feasibility analysis, explain its purpose, and discuss the two primary issues to consider when completing this analysis.</a:t>
            </a:r>
          </a:p>
        </p:txBody>
      </p:sp>
      <p:sp>
        <p:nvSpPr>
          <p:cNvPr id="6150" name="Slide Number Placeholder 7">
            <a:extLst>
              <a:ext uri="{FF2B5EF4-FFF2-40B4-BE49-F238E27FC236}">
                <a16:creationId xmlns:a16="http://schemas.microsoft.com/office/drawing/2014/main" id="{A2D79264-0772-4F9F-872F-FD92884E76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66E8E834-83F1-48F3-A22C-97D8BFC0D81C}" type="slidenum">
              <a:rPr lang="en-US" altLang="en-US" sz="1400"/>
              <a:pPr>
                <a:spcBef>
                  <a:spcPct val="0"/>
                </a:spcBef>
                <a:buFontTx/>
                <a:buNone/>
              </a:pPr>
              <a:t>2</a:t>
            </a:fld>
            <a:endParaRPr lang="en-US" altLang="en-US" sz="140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0A2AF48-036F-41AC-A64A-75FA892CC600}"/>
              </a:ext>
            </a:extLst>
          </p:cNvPr>
          <p:cNvSpPr>
            <a:spLocks noGrp="1" noChangeArrowheads="1"/>
          </p:cNvSpPr>
          <p:nvPr>
            <p:ph type="title"/>
          </p:nvPr>
        </p:nvSpPr>
        <p:spPr>
          <a:xfrm>
            <a:off x="2037229" y="681318"/>
            <a:ext cx="8229600" cy="838200"/>
          </a:xfrm>
        </p:spPr>
        <p:txBody>
          <a:bodyPr>
            <a:normAutofit fontScale="90000"/>
          </a:bodyPr>
          <a:lstStyle/>
          <a:p>
            <a:pPr eaLnBrk="1" hangingPunct="1"/>
            <a:r>
              <a:rPr lang="en-US" altLang="en-US" b="1" dirty="0">
                <a:latin typeface="Times New Roman" panose="02020603050405020304" pitchFamily="18" charset="0"/>
              </a:rPr>
              <a:t>Industry Attractiveness</a:t>
            </a:r>
            <a:br>
              <a:rPr lang="en-US" altLang="en-US" b="1" dirty="0">
                <a:latin typeface="Times New Roman" panose="02020603050405020304" pitchFamily="18" charset="0"/>
              </a:rPr>
            </a:br>
            <a:r>
              <a:rPr lang="en-US" altLang="en-US" sz="2800" dirty="0">
                <a:latin typeface="Times New Roman" panose="02020603050405020304" pitchFamily="18" charset="0"/>
              </a:rPr>
              <a:t>1 of 2</a:t>
            </a:r>
            <a:endParaRPr lang="en-US" altLang="en-US" b="1" dirty="0">
              <a:latin typeface="Times New Roman" panose="02020603050405020304" pitchFamily="18" charset="0"/>
            </a:endParaRPr>
          </a:p>
        </p:txBody>
      </p:sp>
      <p:sp>
        <p:nvSpPr>
          <p:cNvPr id="25603" name="Rectangle 3">
            <a:extLst>
              <a:ext uri="{FF2B5EF4-FFF2-40B4-BE49-F238E27FC236}">
                <a16:creationId xmlns:a16="http://schemas.microsoft.com/office/drawing/2014/main" id="{D6CD4A03-55E8-4323-BD9F-0A599EC250B4}"/>
              </a:ext>
            </a:extLst>
          </p:cNvPr>
          <p:cNvSpPr>
            <a:spLocks noGrp="1" noChangeArrowheads="1"/>
          </p:cNvSpPr>
          <p:nvPr>
            <p:ph type="body" idx="1"/>
          </p:nvPr>
        </p:nvSpPr>
        <p:spPr>
          <a:xfrm>
            <a:off x="847165" y="1519518"/>
            <a:ext cx="10609729" cy="5338482"/>
          </a:xfrm>
        </p:spPr>
        <p:txBody>
          <a:bodyPr/>
          <a:lstStyle/>
          <a:p>
            <a:pPr eaLnBrk="1" hangingPunct="1"/>
            <a:r>
              <a:rPr lang="en-US" altLang="en-US" sz="4000" dirty="0">
                <a:latin typeface="Times New Roman" panose="02020603050405020304" pitchFamily="18" charset="0"/>
              </a:rPr>
              <a:t>Industry Attractiveness</a:t>
            </a:r>
          </a:p>
          <a:p>
            <a:pPr lvl="1" eaLnBrk="1" hangingPunct="1"/>
            <a:r>
              <a:rPr lang="en-US" altLang="en-US" sz="3600" dirty="0">
                <a:latin typeface="Times New Roman" panose="02020603050405020304" pitchFamily="18" charset="0"/>
              </a:rPr>
              <a:t>Industries vary in terms of their overall attractiveness.</a:t>
            </a:r>
          </a:p>
          <a:p>
            <a:pPr lvl="1" eaLnBrk="1" hangingPunct="1"/>
            <a:r>
              <a:rPr lang="en-US" altLang="en-US" sz="3600" dirty="0">
                <a:latin typeface="Times New Roman" panose="02020603050405020304" pitchFamily="18" charset="0"/>
              </a:rPr>
              <a:t>In general, the most attractive industries have the characteristics depicted on the next slide.</a:t>
            </a:r>
          </a:p>
          <a:p>
            <a:pPr lvl="1" eaLnBrk="1" hangingPunct="1"/>
            <a:r>
              <a:rPr lang="en-US" altLang="en-US" sz="3600" dirty="0">
                <a:latin typeface="Times New Roman" panose="02020603050405020304" pitchFamily="18" charset="0"/>
              </a:rPr>
              <a:t>Particularly important—the degree to which environmental and business trends are moving in favor rather than against the industry.  </a:t>
            </a:r>
          </a:p>
          <a:p>
            <a:pPr lvl="1" eaLnBrk="1" hangingPunct="1"/>
            <a:endParaRPr lang="en-US" altLang="en-US" dirty="0">
              <a:latin typeface="Times New Roman" panose="02020603050405020304" pitchFamily="18" charset="0"/>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F4B2C88-FF44-437E-93A6-FCB7F22EB619}"/>
              </a:ext>
            </a:extLst>
          </p:cNvPr>
          <p:cNvSpPr>
            <a:spLocks noGrp="1" noChangeArrowheads="1"/>
          </p:cNvSpPr>
          <p:nvPr>
            <p:ph type="title"/>
          </p:nvPr>
        </p:nvSpPr>
        <p:spPr>
          <a:xfrm>
            <a:off x="1806388" y="669926"/>
            <a:ext cx="8229600" cy="762000"/>
          </a:xfrm>
        </p:spPr>
        <p:txBody>
          <a:bodyPr>
            <a:normAutofit fontScale="90000"/>
          </a:bodyPr>
          <a:lstStyle/>
          <a:p>
            <a:pPr algn="ctr" eaLnBrk="1" hangingPunct="1"/>
            <a:r>
              <a:rPr lang="en-US" altLang="en-US" sz="3600" dirty="0">
                <a:latin typeface="Times New Roman" panose="02020603050405020304" pitchFamily="18" charset="0"/>
              </a:rPr>
              <a:t>Industry Attractiveness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26628" name="Rectangle 7">
            <a:extLst>
              <a:ext uri="{FF2B5EF4-FFF2-40B4-BE49-F238E27FC236}">
                <a16:creationId xmlns:a16="http://schemas.microsoft.com/office/drawing/2014/main" id="{6E5BF27B-1A02-4C44-AE81-C5695696E176}"/>
              </a:ext>
            </a:extLst>
          </p:cNvPr>
          <p:cNvSpPr>
            <a:spLocks noChangeArrowheads="1"/>
          </p:cNvSpPr>
          <p:nvPr/>
        </p:nvSpPr>
        <p:spPr bwMode="auto">
          <a:xfrm>
            <a:off x="1524000" y="1855788"/>
            <a:ext cx="9144000" cy="4621212"/>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26629" name="Text Box 8">
            <a:extLst>
              <a:ext uri="{FF2B5EF4-FFF2-40B4-BE49-F238E27FC236}">
                <a16:creationId xmlns:a16="http://schemas.microsoft.com/office/drawing/2014/main" id="{6A62D3C0-1988-4E50-B5E5-8E25AA7FD100}"/>
              </a:ext>
            </a:extLst>
          </p:cNvPr>
          <p:cNvSpPr txBox="1">
            <a:spLocks noChangeArrowheads="1"/>
          </p:cNvSpPr>
          <p:nvPr/>
        </p:nvSpPr>
        <p:spPr bwMode="auto">
          <a:xfrm>
            <a:off x="2057400" y="1981201"/>
            <a:ext cx="8458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600" b="1">
                <a:latin typeface="Times New Roman" panose="02020603050405020304" pitchFamily="18" charset="0"/>
              </a:rPr>
              <a:t> </a:t>
            </a:r>
            <a:r>
              <a:rPr lang="en-US" altLang="en-US" sz="2400">
                <a:latin typeface="Times New Roman" panose="02020603050405020304" pitchFamily="18" charset="0"/>
              </a:rPr>
              <a:t>Are young rather than old.</a:t>
            </a:r>
          </a:p>
          <a:p>
            <a:pPr eaLnBrk="1" hangingPunct="1">
              <a:spcBef>
                <a:spcPct val="50000"/>
              </a:spcBef>
            </a:pPr>
            <a:r>
              <a:rPr lang="en-US" altLang="en-US" sz="2400">
                <a:latin typeface="Times New Roman" panose="02020603050405020304" pitchFamily="18" charset="0"/>
              </a:rPr>
              <a:t> Are early rather than late in their life cycle.</a:t>
            </a:r>
          </a:p>
          <a:p>
            <a:pPr eaLnBrk="1" hangingPunct="1">
              <a:spcBef>
                <a:spcPct val="50000"/>
              </a:spcBef>
            </a:pPr>
            <a:r>
              <a:rPr lang="en-US" altLang="en-US" sz="2400">
                <a:latin typeface="Times New Roman" panose="02020603050405020304" pitchFamily="18" charset="0"/>
              </a:rPr>
              <a:t> Are fragmented rather than concentrated.</a:t>
            </a:r>
          </a:p>
          <a:p>
            <a:pPr eaLnBrk="1" hangingPunct="1">
              <a:spcBef>
                <a:spcPct val="50000"/>
              </a:spcBef>
            </a:pPr>
            <a:r>
              <a:rPr lang="en-US" altLang="en-US" sz="2400">
                <a:latin typeface="Times New Roman" panose="02020603050405020304" pitchFamily="18" charset="0"/>
              </a:rPr>
              <a:t> Are growing rather than shrinking.</a:t>
            </a:r>
          </a:p>
          <a:p>
            <a:pPr eaLnBrk="1" hangingPunct="1">
              <a:spcBef>
                <a:spcPct val="50000"/>
              </a:spcBef>
            </a:pPr>
            <a:r>
              <a:rPr lang="en-US" altLang="en-US" sz="2400">
                <a:latin typeface="Times New Roman" panose="02020603050405020304" pitchFamily="18" charset="0"/>
              </a:rPr>
              <a:t> Are selling products and services that customers “must have” rather than </a:t>
            </a:r>
            <a:br>
              <a:rPr lang="en-US" altLang="en-US" sz="2400">
                <a:latin typeface="Times New Roman" panose="02020603050405020304" pitchFamily="18" charset="0"/>
              </a:rPr>
            </a:br>
            <a:r>
              <a:rPr lang="en-US" altLang="en-US" sz="2400">
                <a:latin typeface="Times New Roman" panose="02020603050405020304" pitchFamily="18" charset="0"/>
              </a:rPr>
              <a:t>  “want to have.”</a:t>
            </a:r>
          </a:p>
          <a:p>
            <a:pPr eaLnBrk="1" hangingPunct="1">
              <a:spcBef>
                <a:spcPct val="50000"/>
              </a:spcBef>
            </a:pPr>
            <a:r>
              <a:rPr lang="en-US" altLang="en-US" sz="2400">
                <a:latin typeface="Times New Roman" panose="02020603050405020304" pitchFamily="18" charset="0"/>
              </a:rPr>
              <a:t> Have high rather than low operating margins.</a:t>
            </a:r>
          </a:p>
          <a:p>
            <a:pPr eaLnBrk="1" hangingPunct="1">
              <a:spcBef>
                <a:spcPct val="50000"/>
              </a:spcBef>
            </a:pPr>
            <a:r>
              <a:rPr lang="en-US" altLang="en-US" sz="2400">
                <a:latin typeface="Times New Roman" panose="02020603050405020304" pitchFamily="18" charset="0"/>
              </a:rPr>
              <a:t> </a:t>
            </a:r>
            <a:r>
              <a:rPr lang="en-US" altLang="en-US" sz="2000">
                <a:latin typeface="Times New Roman" panose="02020603050405020304" pitchFamily="18" charset="0"/>
              </a:rPr>
              <a:t>Are not highly dependent on the historically low price of key raw materials.</a:t>
            </a:r>
            <a:endParaRPr lang="en-US" altLang="en-US" sz="2400">
              <a:latin typeface="Times New Roman" panose="02020603050405020304" pitchFamily="18" charset="0"/>
            </a:endParaRPr>
          </a:p>
        </p:txBody>
      </p:sp>
      <p:sp>
        <p:nvSpPr>
          <p:cNvPr id="26630" name="TextBox 9">
            <a:extLst>
              <a:ext uri="{FF2B5EF4-FFF2-40B4-BE49-F238E27FC236}">
                <a16:creationId xmlns:a16="http://schemas.microsoft.com/office/drawing/2014/main" id="{782DE073-10B4-4913-BB80-17FF8AFF1250}"/>
              </a:ext>
            </a:extLst>
          </p:cNvPr>
          <p:cNvSpPr txBox="1">
            <a:spLocks noChangeArrowheads="1"/>
          </p:cNvSpPr>
          <p:nvPr/>
        </p:nvSpPr>
        <p:spPr bwMode="auto">
          <a:xfrm>
            <a:off x="3124200" y="1371601"/>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800" b="1">
                <a:latin typeface="Times New Roman" panose="02020603050405020304" pitchFamily="18" charset="0"/>
              </a:rPr>
              <a:t>Characteristics of Attractive Industries</a:t>
            </a:r>
          </a:p>
        </p:txBody>
      </p:sp>
      <p:sp>
        <p:nvSpPr>
          <p:cNvPr id="26631" name="Footer Placeholder 7">
            <a:extLst>
              <a:ext uri="{FF2B5EF4-FFF2-40B4-BE49-F238E27FC236}">
                <a16:creationId xmlns:a16="http://schemas.microsoft.com/office/drawing/2014/main" id="{1F061A93-B23D-4CAF-9985-6C0E0F6221E7}"/>
              </a:ext>
            </a:extLst>
          </p:cNvPr>
          <p:cNvSpPr>
            <a:spLocks noGrp="1"/>
          </p:cNvSpPr>
          <p:nvPr>
            <p:ph type="ftr" sz="quarter" idx="11"/>
          </p:nvPr>
        </p:nvSpPr>
        <p:spPr>
          <a:xfrm>
            <a:off x="6553200" y="6400800"/>
            <a:ext cx="3200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6632" name="Slide Number Placeholder 9">
            <a:extLst>
              <a:ext uri="{FF2B5EF4-FFF2-40B4-BE49-F238E27FC236}">
                <a16:creationId xmlns:a16="http://schemas.microsoft.com/office/drawing/2014/main" id="{4532CE47-D204-475C-949E-C08860F4DB70}"/>
              </a:ext>
            </a:extLst>
          </p:cNvPr>
          <p:cNvSpPr>
            <a:spLocks noGrp="1"/>
          </p:cNvSpPr>
          <p:nvPr>
            <p:ph type="sldNum" sz="quarter" idx="12"/>
          </p:nvPr>
        </p:nvSpPr>
        <p:spPr>
          <a:xfrm>
            <a:off x="8077200" y="6477000"/>
            <a:ext cx="2133600"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975FA93C-50B4-4C2E-8F71-C03F0C665C0C}" type="slidenum">
              <a:rPr lang="en-US" altLang="en-US" sz="1400"/>
              <a:pPr>
                <a:spcBef>
                  <a:spcPct val="0"/>
                </a:spcBef>
                <a:buFontTx/>
                <a:buNone/>
              </a:pPr>
              <a:t>21</a:t>
            </a:fld>
            <a:endParaRPr lang="en-US" altLang="en-US" sz="1400"/>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8BA2C25-CF61-4C3C-9AE3-49799CC1D9F9}"/>
              </a:ext>
            </a:extLst>
          </p:cNvPr>
          <p:cNvSpPr>
            <a:spLocks noGrp="1" noChangeArrowheads="1"/>
          </p:cNvSpPr>
          <p:nvPr>
            <p:ph type="title"/>
          </p:nvPr>
        </p:nvSpPr>
        <p:spPr>
          <a:xfrm>
            <a:off x="1039906" y="724925"/>
            <a:ext cx="8229600" cy="685800"/>
          </a:xfrm>
        </p:spPr>
        <p:txBody>
          <a:bodyPr/>
          <a:lstStyle/>
          <a:p>
            <a:pPr algn="ctr" eaLnBrk="1" hangingPunct="1"/>
            <a:r>
              <a:rPr lang="en-US" altLang="en-US" sz="4000" dirty="0">
                <a:latin typeface="Times New Roman" panose="02020603050405020304" pitchFamily="18" charset="0"/>
              </a:rPr>
              <a:t>Target Market Attractiveness</a:t>
            </a:r>
          </a:p>
        </p:txBody>
      </p:sp>
      <p:sp>
        <p:nvSpPr>
          <p:cNvPr id="27651" name="Rectangle 3">
            <a:extLst>
              <a:ext uri="{FF2B5EF4-FFF2-40B4-BE49-F238E27FC236}">
                <a16:creationId xmlns:a16="http://schemas.microsoft.com/office/drawing/2014/main" id="{4DABEAB6-5118-49EE-8BD9-0935327E8914}"/>
              </a:ext>
            </a:extLst>
          </p:cNvPr>
          <p:cNvSpPr>
            <a:spLocks noGrp="1" noChangeArrowheads="1"/>
          </p:cNvSpPr>
          <p:nvPr>
            <p:ph type="body" idx="1"/>
          </p:nvPr>
        </p:nvSpPr>
        <p:spPr>
          <a:xfrm>
            <a:off x="941294" y="1653988"/>
            <a:ext cx="9650506" cy="4823012"/>
          </a:xfrm>
        </p:spPr>
        <p:txBody>
          <a:bodyPr/>
          <a:lstStyle/>
          <a:p>
            <a:pPr algn="just" eaLnBrk="1" hangingPunct="1"/>
            <a:r>
              <a:rPr lang="en-US" altLang="en-US" b="1" dirty="0">
                <a:latin typeface="+mj-lt"/>
              </a:rPr>
              <a:t>Target Market Attractiveness</a:t>
            </a:r>
          </a:p>
          <a:p>
            <a:pPr lvl="1" algn="just" eaLnBrk="1" hangingPunct="1"/>
            <a:r>
              <a:rPr lang="en-US" altLang="en-US" dirty="0">
                <a:latin typeface="+mj-lt"/>
              </a:rPr>
              <a:t>The challenge in identifying an attractive target market is to find a market that’s large enough for the proposed business but is yet small enough to avoid attracting larger competitors.</a:t>
            </a:r>
          </a:p>
          <a:p>
            <a:pPr lvl="1" algn="just" eaLnBrk="1" hangingPunct="1"/>
            <a:r>
              <a:rPr lang="en-US" altLang="en-US" dirty="0">
                <a:latin typeface="+mj-lt"/>
              </a:rPr>
              <a:t>Assessing the attractiveness of a target market is tougher than assessing the attractiveness of an entire industry.</a:t>
            </a:r>
          </a:p>
          <a:p>
            <a:pPr lvl="1" algn="just" eaLnBrk="1" hangingPunct="1"/>
            <a:r>
              <a:rPr lang="en-US" altLang="en-US" dirty="0">
                <a:latin typeface="+mj-lt"/>
              </a:rPr>
              <a:t>Often, considerable ingenuity must be employed to find information to assess the attractiveness of a specific target market.</a:t>
            </a:r>
          </a:p>
        </p:txBody>
      </p:sp>
      <p:sp>
        <p:nvSpPr>
          <p:cNvPr id="27653" name="Footer Placeholder 5">
            <a:extLst>
              <a:ext uri="{FF2B5EF4-FFF2-40B4-BE49-F238E27FC236}">
                <a16:creationId xmlns:a16="http://schemas.microsoft.com/office/drawing/2014/main" id="{BB3AC9CD-DEA1-41B8-ADE0-39754C4AAD20}"/>
              </a:ext>
            </a:extLst>
          </p:cNvPr>
          <p:cNvSpPr>
            <a:spLocks noGrp="1"/>
          </p:cNvSpPr>
          <p:nvPr>
            <p:ph type="ftr" sz="quarter" idx="11"/>
          </p:nvPr>
        </p:nvSpPr>
        <p:spPr>
          <a:xfrm>
            <a:off x="7620000" y="6400801"/>
            <a:ext cx="3048000" cy="334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7654" name="Slide Number Placeholder 7">
            <a:extLst>
              <a:ext uri="{FF2B5EF4-FFF2-40B4-BE49-F238E27FC236}">
                <a16:creationId xmlns:a16="http://schemas.microsoft.com/office/drawing/2014/main" id="{B50FB282-D742-4802-8841-573E31B44F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A10D4459-5A20-46F0-A1E9-4795D7F0E497}" type="slidenum">
              <a:rPr lang="en-US" altLang="en-US" sz="1400"/>
              <a:pPr>
                <a:spcBef>
                  <a:spcPct val="0"/>
                </a:spcBef>
                <a:buFontTx/>
                <a:buNone/>
              </a:pPr>
              <a:t>22</a:t>
            </a:fld>
            <a:endParaRPr lang="en-US" altLang="en-US" sz="1400"/>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6545C1C-0BAD-4C6E-9B49-C9D2A51A9F28}"/>
              </a:ext>
            </a:extLst>
          </p:cNvPr>
          <p:cNvSpPr>
            <a:spLocks noGrp="1" noChangeArrowheads="1"/>
          </p:cNvSpPr>
          <p:nvPr>
            <p:ph type="title"/>
          </p:nvPr>
        </p:nvSpPr>
        <p:spPr>
          <a:xfrm>
            <a:off x="1600199" y="835025"/>
            <a:ext cx="9753599" cy="1085850"/>
          </a:xfrm>
        </p:spPr>
        <p:txBody>
          <a:bodyPr>
            <a:normAutofit fontScale="90000"/>
          </a:bodyPr>
          <a:lstStyle/>
          <a:p>
            <a:pPr algn="ctr"/>
            <a:br>
              <a:rPr lang="en-US" altLang="en-US" sz="3600" dirty="0">
                <a:latin typeface="+mj-lt"/>
              </a:rPr>
            </a:br>
            <a:r>
              <a:rPr lang="en-US" altLang="en-US" sz="3600" dirty="0">
                <a:latin typeface="+mj-lt"/>
              </a:rPr>
              <a:t>How to Define an Attractive Market or market Segment</a:t>
            </a:r>
            <a:br>
              <a:rPr lang="en-US" altLang="en-US" b="1" dirty="0">
                <a:latin typeface="+mj-lt"/>
              </a:rPr>
            </a:br>
            <a:endParaRPr lang="en-US" altLang="en-US" dirty="0">
              <a:latin typeface="+mj-lt"/>
            </a:endParaRPr>
          </a:p>
        </p:txBody>
      </p:sp>
      <p:sp>
        <p:nvSpPr>
          <p:cNvPr id="28675" name="Content Placeholder 2">
            <a:extLst>
              <a:ext uri="{FF2B5EF4-FFF2-40B4-BE49-F238E27FC236}">
                <a16:creationId xmlns:a16="http://schemas.microsoft.com/office/drawing/2014/main" id="{507B9750-E0E9-461F-98A4-04549AD25E2C}"/>
              </a:ext>
            </a:extLst>
          </p:cNvPr>
          <p:cNvSpPr>
            <a:spLocks noGrp="1" noChangeArrowheads="1"/>
          </p:cNvSpPr>
          <p:nvPr>
            <p:ph idx="1"/>
          </p:nvPr>
        </p:nvSpPr>
        <p:spPr>
          <a:xfrm>
            <a:off x="838200" y="2057400"/>
            <a:ext cx="10515599" cy="4800600"/>
          </a:xfrm>
        </p:spPr>
        <p:txBody>
          <a:bodyPr/>
          <a:lstStyle/>
          <a:p>
            <a:pPr algn="just"/>
            <a:r>
              <a:rPr lang="en-US" altLang="en-US" b="1" dirty="0">
                <a:latin typeface="+mj-lt"/>
              </a:rPr>
              <a:t>Competitors: </a:t>
            </a:r>
          </a:p>
          <a:p>
            <a:pPr lvl="1" algn="just"/>
            <a:r>
              <a:rPr lang="en-US" altLang="en-US" dirty="0">
                <a:latin typeface="+mj-lt"/>
              </a:rPr>
              <a:t>Look at your competitor analysis. Are you better than the competition? Is the competition getting better or worse at meeting the needs of customers in this segment?</a:t>
            </a:r>
          </a:p>
          <a:p>
            <a:pPr algn="just"/>
            <a:r>
              <a:rPr lang="en-US" altLang="en-US" b="1" dirty="0">
                <a:latin typeface="+mj-lt"/>
              </a:rPr>
              <a:t>Company resources: </a:t>
            </a:r>
          </a:p>
          <a:p>
            <a:pPr lvl="1" algn="just"/>
            <a:r>
              <a:rPr lang="en-US" altLang="en-US" dirty="0">
                <a:latin typeface="+mj-lt"/>
              </a:rPr>
              <a:t>Do you have the right product/service concept to compete in this segment? Do your product/service concept have weaknesses that need to be improved and are they fixable?. Is it consistent with serving this segment?</a:t>
            </a:r>
          </a:p>
        </p:txBody>
      </p:sp>
      <p:sp>
        <p:nvSpPr>
          <p:cNvPr id="28676" name="Footer Placeholder 3">
            <a:extLst>
              <a:ext uri="{FF2B5EF4-FFF2-40B4-BE49-F238E27FC236}">
                <a16:creationId xmlns:a16="http://schemas.microsoft.com/office/drawing/2014/main" id="{9057F44E-31DC-43F2-9CE0-F7EC9EEA9C1D}"/>
              </a:ext>
            </a:extLst>
          </p:cNvPr>
          <p:cNvSpPr>
            <a:spLocks noGrp="1" noChangeArrowheads="1"/>
          </p:cNvSpPr>
          <p:nvPr>
            <p:ph type="ftr" sz="quarter" idx="11"/>
          </p:nvPr>
        </p:nvSpPr>
        <p:spPr>
          <a:xfrm>
            <a:off x="6096000" y="6440489"/>
            <a:ext cx="41910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8677" name="Slide Number Placeholder 4">
            <a:extLst>
              <a:ext uri="{FF2B5EF4-FFF2-40B4-BE49-F238E27FC236}">
                <a16:creationId xmlns:a16="http://schemas.microsoft.com/office/drawing/2014/main" id="{252DF1A7-5FFA-44C9-B9AF-6F707E94757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A6C1DCE3-6C71-4B63-9428-6A7F2C3EA530}" type="slidenum">
              <a:rPr lang="en-US" altLang="en-US" sz="1400"/>
              <a:pPr>
                <a:spcBef>
                  <a:spcPct val="0"/>
                </a:spcBef>
                <a:buFontTx/>
                <a:buNone/>
              </a:pPr>
              <a:t>23</a:t>
            </a:fld>
            <a:endParaRPr lang="en-US"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A1F7084-568E-4F2F-8A82-F9946D687CFC}"/>
              </a:ext>
            </a:extLst>
          </p:cNvPr>
          <p:cNvSpPr>
            <a:spLocks noGrp="1" noChangeArrowheads="1"/>
          </p:cNvSpPr>
          <p:nvPr>
            <p:ph type="title"/>
          </p:nvPr>
        </p:nvSpPr>
        <p:spPr/>
        <p:txBody>
          <a:bodyPr>
            <a:normAutofit/>
          </a:bodyPr>
          <a:lstStyle/>
          <a:p>
            <a:pPr algn="ctr"/>
            <a:r>
              <a:rPr lang="en-US" altLang="en-US" sz="3200" dirty="0">
                <a:latin typeface="+mj-lt"/>
              </a:rPr>
              <a:t>How to Define an Attractive Market or market Segment</a:t>
            </a:r>
          </a:p>
        </p:txBody>
      </p:sp>
      <p:sp>
        <p:nvSpPr>
          <p:cNvPr id="29699" name="Content Placeholder 2">
            <a:extLst>
              <a:ext uri="{FF2B5EF4-FFF2-40B4-BE49-F238E27FC236}">
                <a16:creationId xmlns:a16="http://schemas.microsoft.com/office/drawing/2014/main" id="{5D57AB35-7E75-42E1-AA07-7DF993795710}"/>
              </a:ext>
            </a:extLst>
          </p:cNvPr>
          <p:cNvSpPr>
            <a:spLocks noGrp="1" noChangeArrowheads="1"/>
          </p:cNvSpPr>
          <p:nvPr>
            <p:ph idx="1"/>
          </p:nvPr>
        </p:nvSpPr>
        <p:spPr>
          <a:xfrm>
            <a:off x="838200" y="1859432"/>
            <a:ext cx="10641106" cy="4648877"/>
          </a:xfrm>
        </p:spPr>
        <p:txBody>
          <a:bodyPr/>
          <a:lstStyle/>
          <a:p>
            <a:r>
              <a:rPr lang="en-US" altLang="en-US" sz="3600" b="1" dirty="0">
                <a:latin typeface="+mj-lt"/>
              </a:rPr>
              <a:t>Segment size:</a:t>
            </a:r>
            <a:r>
              <a:rPr lang="en-US" altLang="en-US" sz="3600" dirty="0">
                <a:latin typeface="+mj-lt"/>
              </a:rPr>
              <a:t> </a:t>
            </a:r>
          </a:p>
          <a:p>
            <a:pPr lvl="1" algn="just"/>
            <a:r>
              <a:rPr lang="en-US" altLang="en-US" dirty="0">
                <a:latin typeface="+mj-lt"/>
              </a:rPr>
              <a:t>The sales potential of the segment, in terms of number of units of your product that can be sold or number of customers served, is important in making a segment attractive</a:t>
            </a:r>
          </a:p>
          <a:p>
            <a:pPr algn="just"/>
            <a:r>
              <a:rPr lang="en-US" altLang="en-US" sz="3600" b="1" dirty="0">
                <a:latin typeface="+mj-lt"/>
              </a:rPr>
              <a:t>Segment growth rate:</a:t>
            </a:r>
            <a:r>
              <a:rPr lang="en-US" altLang="en-US" sz="3600" dirty="0">
                <a:latin typeface="+mj-lt"/>
              </a:rPr>
              <a:t> </a:t>
            </a:r>
          </a:p>
          <a:p>
            <a:pPr lvl="1" algn="just"/>
            <a:r>
              <a:rPr lang="en-US" altLang="en-US" dirty="0">
                <a:latin typeface="+mj-lt"/>
              </a:rPr>
              <a:t>To reduce the risk of losing money when entering a new market, find one that’s growing, not shrinking. Ideally, you should create a market strategy that allows you to serve a market for a good length of time, recouping marketing expenses and any product or service modifications.</a:t>
            </a:r>
          </a:p>
        </p:txBody>
      </p:sp>
      <p:sp>
        <p:nvSpPr>
          <p:cNvPr id="29700" name="Footer Placeholder 3">
            <a:extLst>
              <a:ext uri="{FF2B5EF4-FFF2-40B4-BE49-F238E27FC236}">
                <a16:creationId xmlns:a16="http://schemas.microsoft.com/office/drawing/2014/main" id="{C5F11B01-624F-4FA4-81E7-A21589107839}"/>
              </a:ext>
            </a:extLst>
          </p:cNvPr>
          <p:cNvSpPr>
            <a:spLocks noGrp="1" noChangeArrowheads="1"/>
          </p:cNvSpPr>
          <p:nvPr>
            <p:ph type="ftr" sz="quarter" idx="11"/>
          </p:nvPr>
        </p:nvSpPr>
        <p:spPr>
          <a:xfrm>
            <a:off x="6705600" y="6488113"/>
            <a:ext cx="3733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29701" name="Slide Number Placeholder 4">
            <a:extLst>
              <a:ext uri="{FF2B5EF4-FFF2-40B4-BE49-F238E27FC236}">
                <a16:creationId xmlns:a16="http://schemas.microsoft.com/office/drawing/2014/main" id="{DD666BB1-BDAC-48A1-86E7-029133BCBCA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3BC4579E-928D-4171-A9AE-7067A245BA5E}" type="slidenum">
              <a:rPr lang="en-US" altLang="en-US" sz="1400"/>
              <a:pPr>
                <a:spcBef>
                  <a:spcPct val="0"/>
                </a:spcBef>
                <a:buFontTx/>
                <a:buNone/>
              </a:pPr>
              <a:t>24</a:t>
            </a:fld>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0D25C92A-5C07-44B3-87D4-278115E2FCA4}"/>
              </a:ext>
            </a:extLst>
          </p:cNvPr>
          <p:cNvSpPr>
            <a:spLocks noGrp="1" noChangeArrowheads="1"/>
          </p:cNvSpPr>
          <p:nvPr>
            <p:ph type="title"/>
          </p:nvPr>
        </p:nvSpPr>
        <p:spPr/>
        <p:txBody>
          <a:bodyPr/>
          <a:lstStyle/>
          <a:p>
            <a:pPr algn="ctr"/>
            <a:r>
              <a:rPr lang="en-US" altLang="en-US" sz="3200" dirty="0">
                <a:latin typeface="+mj-lt"/>
              </a:rPr>
              <a:t>How to Define an Attractive Market or market Segment</a:t>
            </a:r>
          </a:p>
        </p:txBody>
      </p:sp>
      <p:sp>
        <p:nvSpPr>
          <p:cNvPr id="30723" name="Content Placeholder 2">
            <a:extLst>
              <a:ext uri="{FF2B5EF4-FFF2-40B4-BE49-F238E27FC236}">
                <a16:creationId xmlns:a16="http://schemas.microsoft.com/office/drawing/2014/main" id="{239B4FD9-0271-403C-997F-E957F2E7A467}"/>
              </a:ext>
            </a:extLst>
          </p:cNvPr>
          <p:cNvSpPr>
            <a:spLocks noGrp="1" noChangeArrowheads="1"/>
          </p:cNvSpPr>
          <p:nvPr>
            <p:ph idx="1"/>
          </p:nvPr>
        </p:nvSpPr>
        <p:spPr>
          <a:xfrm>
            <a:off x="838200" y="2259106"/>
            <a:ext cx="9753600" cy="3867058"/>
          </a:xfrm>
        </p:spPr>
        <p:txBody>
          <a:bodyPr/>
          <a:lstStyle/>
          <a:p>
            <a:r>
              <a:rPr lang="en-US" altLang="en-US" sz="4000" b="1" dirty="0">
                <a:latin typeface="+mj-lt"/>
              </a:rPr>
              <a:t>Segment profitability:</a:t>
            </a:r>
          </a:p>
          <a:p>
            <a:pPr lvl="1" algn="just"/>
            <a:r>
              <a:rPr lang="en-US" altLang="en-US" sz="3600" dirty="0">
                <a:latin typeface="+mj-lt"/>
              </a:rPr>
              <a:t> You need to know whether focusing on this customer group is feasible. A segment’s profitability is important in making a segment attractive.</a:t>
            </a:r>
          </a:p>
        </p:txBody>
      </p:sp>
      <p:sp>
        <p:nvSpPr>
          <p:cNvPr id="30724" name="Footer Placeholder 3">
            <a:extLst>
              <a:ext uri="{FF2B5EF4-FFF2-40B4-BE49-F238E27FC236}">
                <a16:creationId xmlns:a16="http://schemas.microsoft.com/office/drawing/2014/main" id="{E9EF3D4B-F7CB-4987-A7DD-D6FB978192CC}"/>
              </a:ext>
            </a:extLst>
          </p:cNvPr>
          <p:cNvSpPr>
            <a:spLocks noGrp="1" noChangeArrowheads="1"/>
          </p:cNvSpPr>
          <p:nvPr>
            <p:ph type="ftr" sz="quarter" idx="11"/>
          </p:nvPr>
        </p:nvSpPr>
        <p:spPr>
          <a:xfrm>
            <a:off x="6172200" y="6245225"/>
            <a:ext cx="35052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0725" name="Slide Number Placeholder 4">
            <a:extLst>
              <a:ext uri="{FF2B5EF4-FFF2-40B4-BE49-F238E27FC236}">
                <a16:creationId xmlns:a16="http://schemas.microsoft.com/office/drawing/2014/main" id="{78AD0DF8-9064-4813-8870-9A476E6B79B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0EEA2692-8930-4D22-9A9E-3FB9EFBE57F2}" type="slidenum">
              <a:rPr lang="en-US" altLang="en-US" sz="1400"/>
              <a:pPr>
                <a:spcBef>
                  <a:spcPct val="0"/>
                </a:spcBef>
                <a:buFontTx/>
                <a:buNone/>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CC13D26-263B-4C5F-8F6F-9C3F2625EAFF}"/>
              </a:ext>
            </a:extLst>
          </p:cNvPr>
          <p:cNvSpPr>
            <a:spLocks noGrp="1" noChangeArrowheads="1"/>
          </p:cNvSpPr>
          <p:nvPr>
            <p:ph type="title"/>
          </p:nvPr>
        </p:nvSpPr>
        <p:spPr>
          <a:xfrm>
            <a:off x="685800" y="744865"/>
            <a:ext cx="8229600" cy="1143000"/>
          </a:xfrm>
        </p:spPr>
        <p:txBody>
          <a:bodyPr/>
          <a:lstStyle/>
          <a:p>
            <a:pPr eaLnBrk="1" hangingPunct="1"/>
            <a:r>
              <a:rPr lang="en-US" altLang="en-US" sz="4000" dirty="0">
                <a:latin typeface="Times New Roman" panose="02020603050405020304" pitchFamily="18" charset="0"/>
              </a:rPr>
              <a:t>Organizational Feasibility Analysis</a:t>
            </a:r>
            <a:br>
              <a:rPr lang="en-US" altLang="en-US" sz="40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1748" name="Text Box 4">
            <a:extLst>
              <a:ext uri="{FF2B5EF4-FFF2-40B4-BE49-F238E27FC236}">
                <a16:creationId xmlns:a16="http://schemas.microsoft.com/office/drawing/2014/main" id="{0496856F-63B2-4CA3-9D34-9144DD194AE8}"/>
              </a:ext>
            </a:extLst>
          </p:cNvPr>
          <p:cNvSpPr txBox="1">
            <a:spLocks noChangeArrowheads="1"/>
          </p:cNvSpPr>
          <p:nvPr/>
        </p:nvSpPr>
        <p:spPr bwMode="auto">
          <a:xfrm>
            <a:off x="1524000" y="2514601"/>
            <a:ext cx="3505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4000" dirty="0">
                <a:latin typeface="Times New Roman" panose="02020603050405020304" pitchFamily="18" charset="0"/>
              </a:rPr>
              <a:t>Organizational </a:t>
            </a:r>
          </a:p>
          <a:p>
            <a:pPr algn="ctr" eaLnBrk="1" hangingPunct="1">
              <a:spcBef>
                <a:spcPct val="50000"/>
              </a:spcBef>
              <a:buFontTx/>
              <a:buNone/>
            </a:pPr>
            <a:r>
              <a:rPr lang="en-US" altLang="en-US" sz="4000" dirty="0">
                <a:latin typeface="Times New Roman" panose="02020603050405020304" pitchFamily="18" charset="0"/>
              </a:rPr>
              <a:t>Feasibility Analysis</a:t>
            </a:r>
          </a:p>
        </p:txBody>
      </p:sp>
      <p:sp>
        <p:nvSpPr>
          <p:cNvPr id="31749" name="Rectangle 5">
            <a:extLst>
              <a:ext uri="{FF2B5EF4-FFF2-40B4-BE49-F238E27FC236}">
                <a16:creationId xmlns:a16="http://schemas.microsoft.com/office/drawing/2014/main" id="{1C4FFA8F-DB81-4DA0-9459-CFE00DFD605E}"/>
              </a:ext>
            </a:extLst>
          </p:cNvPr>
          <p:cNvSpPr>
            <a:spLocks noChangeArrowheads="1"/>
          </p:cNvSpPr>
          <p:nvPr/>
        </p:nvSpPr>
        <p:spPr bwMode="auto">
          <a:xfrm>
            <a:off x="4876800" y="1597025"/>
            <a:ext cx="5791200" cy="4725988"/>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1750" name="TextBox 11">
            <a:extLst>
              <a:ext uri="{FF2B5EF4-FFF2-40B4-BE49-F238E27FC236}">
                <a16:creationId xmlns:a16="http://schemas.microsoft.com/office/drawing/2014/main" id="{45D07B6D-78FB-48E5-8E79-60CBBCE7D5AC}"/>
              </a:ext>
            </a:extLst>
          </p:cNvPr>
          <p:cNvSpPr txBox="1">
            <a:spLocks noChangeArrowheads="1"/>
          </p:cNvSpPr>
          <p:nvPr/>
        </p:nvSpPr>
        <p:spPr bwMode="auto">
          <a:xfrm>
            <a:off x="5257800" y="1600200"/>
            <a:ext cx="495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b="1">
                <a:latin typeface="Times New Roman" panose="02020603050405020304" pitchFamily="18" charset="0"/>
              </a:rPr>
              <a:t>Purpose</a:t>
            </a:r>
          </a:p>
        </p:txBody>
      </p:sp>
      <p:sp>
        <p:nvSpPr>
          <p:cNvPr id="31751" name="TextBox 12">
            <a:extLst>
              <a:ext uri="{FF2B5EF4-FFF2-40B4-BE49-F238E27FC236}">
                <a16:creationId xmlns:a16="http://schemas.microsoft.com/office/drawing/2014/main" id="{771E296C-4AFF-4574-998C-70246C1096D7}"/>
              </a:ext>
            </a:extLst>
          </p:cNvPr>
          <p:cNvSpPr txBox="1">
            <a:spLocks noChangeArrowheads="1"/>
          </p:cNvSpPr>
          <p:nvPr/>
        </p:nvSpPr>
        <p:spPr bwMode="auto">
          <a:xfrm>
            <a:off x="4876800" y="2133601"/>
            <a:ext cx="533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dirty="0">
                <a:latin typeface="Times New Roman" panose="02020603050405020304" pitchFamily="18" charset="0"/>
              </a:rPr>
              <a:t> </a:t>
            </a:r>
            <a:r>
              <a:rPr lang="en-US" altLang="en-US" sz="2800" dirty="0">
                <a:latin typeface="Times New Roman" panose="02020603050405020304" pitchFamily="18" charset="0"/>
              </a:rPr>
              <a:t>Is conducted to determine</a:t>
            </a:r>
          </a:p>
          <a:p>
            <a:pPr eaLnBrk="1" hangingPunct="1">
              <a:spcBef>
                <a:spcPct val="0"/>
              </a:spcBef>
              <a:buFontTx/>
              <a:buNone/>
            </a:pPr>
            <a:r>
              <a:rPr lang="en-US" altLang="en-US" sz="2800" dirty="0">
                <a:latin typeface="Times New Roman" panose="02020603050405020304" pitchFamily="18" charset="0"/>
              </a:rPr>
              <a:t>  whether a proposed business has</a:t>
            </a:r>
          </a:p>
          <a:p>
            <a:pPr eaLnBrk="1" hangingPunct="1">
              <a:spcBef>
                <a:spcPct val="0"/>
              </a:spcBef>
              <a:buFontTx/>
              <a:buNone/>
            </a:pPr>
            <a:r>
              <a:rPr lang="en-US" altLang="en-US" sz="2800" dirty="0">
                <a:latin typeface="Times New Roman" panose="02020603050405020304" pitchFamily="18" charset="0"/>
              </a:rPr>
              <a:t>  sufficient management expertise,</a:t>
            </a:r>
          </a:p>
          <a:p>
            <a:pPr eaLnBrk="1" hangingPunct="1">
              <a:spcBef>
                <a:spcPct val="0"/>
              </a:spcBef>
              <a:buFontTx/>
              <a:buNone/>
            </a:pPr>
            <a:r>
              <a:rPr lang="en-US" altLang="en-US" sz="2800" dirty="0">
                <a:latin typeface="Times New Roman" panose="02020603050405020304" pitchFamily="18" charset="0"/>
              </a:rPr>
              <a:t>  organizational competence, and</a:t>
            </a:r>
          </a:p>
          <a:p>
            <a:pPr eaLnBrk="1" hangingPunct="1">
              <a:spcBef>
                <a:spcPct val="0"/>
              </a:spcBef>
              <a:buFontTx/>
              <a:buNone/>
            </a:pPr>
            <a:r>
              <a:rPr lang="en-US" altLang="en-US" sz="2800" dirty="0">
                <a:latin typeface="Times New Roman" panose="02020603050405020304" pitchFamily="18" charset="0"/>
              </a:rPr>
              <a:t>  resources to successfully launch</a:t>
            </a:r>
          </a:p>
          <a:p>
            <a:pPr eaLnBrk="1" hangingPunct="1">
              <a:spcBef>
                <a:spcPct val="0"/>
              </a:spcBef>
              <a:buFontTx/>
              <a:buNone/>
            </a:pPr>
            <a:r>
              <a:rPr lang="en-US" altLang="en-US" sz="2800" dirty="0">
                <a:latin typeface="Times New Roman" panose="02020603050405020304" pitchFamily="18" charset="0"/>
              </a:rPr>
              <a:t>  a business.</a:t>
            </a:r>
          </a:p>
          <a:p>
            <a:pPr eaLnBrk="1" hangingPunct="1">
              <a:spcBef>
                <a:spcPct val="0"/>
              </a:spcBef>
            </a:pPr>
            <a:r>
              <a:rPr lang="en-US" altLang="en-US" sz="2800" dirty="0">
                <a:latin typeface="Times New Roman" panose="02020603050405020304" pitchFamily="18" charset="0"/>
              </a:rPr>
              <a:t> Focuses on non-financial resources.</a:t>
            </a:r>
          </a:p>
        </p:txBody>
      </p:sp>
      <p:sp>
        <p:nvSpPr>
          <p:cNvPr id="31752" name="Footer Placeholder 8">
            <a:extLst>
              <a:ext uri="{FF2B5EF4-FFF2-40B4-BE49-F238E27FC236}">
                <a16:creationId xmlns:a16="http://schemas.microsoft.com/office/drawing/2014/main" id="{4A522885-F8A4-42A4-A9C3-B0B63B9350A3}"/>
              </a:ext>
            </a:extLst>
          </p:cNvPr>
          <p:cNvSpPr>
            <a:spLocks noGrp="1"/>
          </p:cNvSpPr>
          <p:nvPr>
            <p:ph type="ftr" sz="quarter" idx="11"/>
          </p:nvPr>
        </p:nvSpPr>
        <p:spPr>
          <a:xfrm>
            <a:off x="4876800" y="6245225"/>
            <a:ext cx="30480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1753" name="Slide Number Placeholder 9">
            <a:extLst>
              <a:ext uri="{FF2B5EF4-FFF2-40B4-BE49-F238E27FC236}">
                <a16:creationId xmlns:a16="http://schemas.microsoft.com/office/drawing/2014/main" id="{623529E2-0670-4E23-A428-27D7259AC0B8}"/>
              </a:ext>
            </a:extLst>
          </p:cNvPr>
          <p:cNvSpPr>
            <a:spLocks noGrp="1"/>
          </p:cNvSpPr>
          <p:nvPr>
            <p:ph type="sldNum" sz="quarter" idx="12"/>
          </p:nvPr>
        </p:nvSpPr>
        <p:spPr>
          <a:xfrm>
            <a:off x="5029200" y="6319838"/>
            <a:ext cx="5181600" cy="40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EEFCDAD1-8973-434E-9687-87EFA64C2F4C}" type="slidenum">
              <a:rPr lang="en-US" altLang="en-US" sz="1400"/>
              <a:pPr>
                <a:spcBef>
                  <a:spcPct val="0"/>
                </a:spcBef>
                <a:buFontTx/>
                <a:buNone/>
              </a:pPr>
              <a:t>26</a:t>
            </a:fld>
            <a:endParaRPr lang="en-US" altLang="en-US" sz="1400"/>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AA41462-8A12-4409-8124-67D24928708E}"/>
              </a:ext>
            </a:extLst>
          </p:cNvPr>
          <p:cNvSpPr>
            <a:spLocks noGrp="1" noChangeArrowheads="1"/>
          </p:cNvSpPr>
          <p:nvPr>
            <p:ph type="title"/>
          </p:nvPr>
        </p:nvSpPr>
        <p:spPr>
          <a:xfrm>
            <a:off x="1039906" y="762001"/>
            <a:ext cx="8229600" cy="1143000"/>
          </a:xfrm>
        </p:spPr>
        <p:txBody>
          <a:bodyPr/>
          <a:lstStyle/>
          <a:p>
            <a:pPr eaLnBrk="1" hangingPunct="1"/>
            <a:r>
              <a:rPr lang="en-US" altLang="en-US" sz="4000" dirty="0">
                <a:latin typeface="Times New Roman" panose="02020603050405020304" pitchFamily="18" charset="0"/>
              </a:rPr>
              <a:t>Organizational Feasibility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2772" name="TextBox 9">
            <a:extLst>
              <a:ext uri="{FF2B5EF4-FFF2-40B4-BE49-F238E27FC236}">
                <a16:creationId xmlns:a16="http://schemas.microsoft.com/office/drawing/2014/main" id="{D318693F-86E0-4895-ABC1-CE72D335CCB3}"/>
              </a:ext>
            </a:extLst>
          </p:cNvPr>
          <p:cNvSpPr txBox="1">
            <a:spLocks noChangeArrowheads="1"/>
          </p:cNvSpPr>
          <p:nvPr/>
        </p:nvSpPr>
        <p:spPr bwMode="auto">
          <a:xfrm>
            <a:off x="2514600" y="1447800"/>
            <a:ext cx="6934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2800" b="1">
                <a:latin typeface="Times New Roman" panose="02020603050405020304" pitchFamily="18" charset="0"/>
              </a:rPr>
              <a:t>Components of organizational </a:t>
            </a:r>
          </a:p>
          <a:p>
            <a:pPr algn="ctr" eaLnBrk="1" hangingPunct="1">
              <a:spcBef>
                <a:spcPct val="0"/>
              </a:spcBef>
              <a:buFontTx/>
              <a:buNone/>
            </a:pPr>
            <a:r>
              <a:rPr lang="en-US" altLang="en-US" sz="2800" b="1">
                <a:latin typeface="Times New Roman" panose="02020603050405020304" pitchFamily="18" charset="0"/>
              </a:rPr>
              <a:t>feasibility analysis</a:t>
            </a:r>
          </a:p>
        </p:txBody>
      </p:sp>
      <p:sp>
        <p:nvSpPr>
          <p:cNvPr id="32773" name="Rectangle 8">
            <a:extLst>
              <a:ext uri="{FF2B5EF4-FFF2-40B4-BE49-F238E27FC236}">
                <a16:creationId xmlns:a16="http://schemas.microsoft.com/office/drawing/2014/main" id="{BF4A56FA-7068-4153-B796-DB3C0678E7AB}"/>
              </a:ext>
            </a:extLst>
          </p:cNvPr>
          <p:cNvSpPr>
            <a:spLocks noChangeArrowheads="1"/>
          </p:cNvSpPr>
          <p:nvPr/>
        </p:nvSpPr>
        <p:spPr bwMode="auto">
          <a:xfrm>
            <a:off x="1600200" y="2286001"/>
            <a:ext cx="4267200" cy="39592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6000">
                <a:latin typeface="Times New Roman" panose="02020603050405020304" pitchFamily="18" charset="0"/>
              </a:rPr>
              <a:t>Management </a:t>
            </a:r>
          </a:p>
          <a:p>
            <a:pPr algn="ctr" eaLnBrk="1" hangingPunct="1">
              <a:spcBef>
                <a:spcPct val="0"/>
              </a:spcBef>
              <a:buFontTx/>
              <a:buNone/>
            </a:pPr>
            <a:r>
              <a:rPr lang="en-US" altLang="en-US" sz="6000">
                <a:latin typeface="Times New Roman" panose="02020603050405020304" pitchFamily="18" charset="0"/>
              </a:rPr>
              <a:t>Prowess</a:t>
            </a:r>
          </a:p>
        </p:txBody>
      </p:sp>
      <p:sp>
        <p:nvSpPr>
          <p:cNvPr id="32774" name="Rectangle 8">
            <a:extLst>
              <a:ext uri="{FF2B5EF4-FFF2-40B4-BE49-F238E27FC236}">
                <a16:creationId xmlns:a16="http://schemas.microsoft.com/office/drawing/2014/main" id="{64669EF7-BC39-4430-B6E6-E448456F79E9}"/>
              </a:ext>
            </a:extLst>
          </p:cNvPr>
          <p:cNvSpPr>
            <a:spLocks noChangeArrowheads="1"/>
          </p:cNvSpPr>
          <p:nvPr/>
        </p:nvSpPr>
        <p:spPr bwMode="auto">
          <a:xfrm>
            <a:off x="6096000" y="2362201"/>
            <a:ext cx="4495800" cy="38830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6600">
                <a:latin typeface="Times New Roman" panose="02020603050405020304" pitchFamily="18" charset="0"/>
              </a:rPr>
              <a:t>Resource </a:t>
            </a:r>
          </a:p>
          <a:p>
            <a:pPr algn="ctr" eaLnBrk="1" hangingPunct="1">
              <a:spcBef>
                <a:spcPct val="0"/>
              </a:spcBef>
              <a:buFontTx/>
              <a:buNone/>
            </a:pPr>
            <a:r>
              <a:rPr lang="en-US" altLang="en-US" sz="6600">
                <a:latin typeface="Times New Roman" panose="02020603050405020304" pitchFamily="18" charset="0"/>
              </a:rPr>
              <a:t>Sufficiency</a:t>
            </a:r>
          </a:p>
        </p:txBody>
      </p:sp>
      <p:sp>
        <p:nvSpPr>
          <p:cNvPr id="32775" name="Footer Placeholder 7">
            <a:extLst>
              <a:ext uri="{FF2B5EF4-FFF2-40B4-BE49-F238E27FC236}">
                <a16:creationId xmlns:a16="http://schemas.microsoft.com/office/drawing/2014/main" id="{20C150C7-31E8-4FC4-B368-4D20874815B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2776" name="Slide Number Placeholder 8">
            <a:extLst>
              <a:ext uri="{FF2B5EF4-FFF2-40B4-BE49-F238E27FC236}">
                <a16:creationId xmlns:a16="http://schemas.microsoft.com/office/drawing/2014/main" id="{EDC54D2C-E533-44AD-BF21-E4B861A15C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B5954432-312F-4EE2-BFBB-311FB2364615}" type="slidenum">
              <a:rPr lang="en-US" altLang="en-US" sz="1400"/>
              <a:pPr>
                <a:spcBef>
                  <a:spcPct val="0"/>
                </a:spcBef>
                <a:buFontTx/>
                <a:buNone/>
              </a:pPr>
              <a:t>27</a:t>
            </a:fld>
            <a:endParaRPr lang="en-US" altLang="en-US" sz="1400"/>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E5E73B2-7CCC-4BA5-B88E-7B26F6D667B5}"/>
              </a:ext>
            </a:extLst>
          </p:cNvPr>
          <p:cNvSpPr>
            <a:spLocks noGrp="1" noChangeArrowheads="1"/>
          </p:cNvSpPr>
          <p:nvPr>
            <p:ph type="title"/>
          </p:nvPr>
        </p:nvSpPr>
        <p:spPr>
          <a:xfrm>
            <a:off x="690282" y="647701"/>
            <a:ext cx="8229600" cy="1143000"/>
          </a:xfrm>
        </p:spPr>
        <p:txBody>
          <a:bodyPr/>
          <a:lstStyle/>
          <a:p>
            <a:pPr algn="ctr" eaLnBrk="1" hangingPunct="1"/>
            <a:r>
              <a:rPr lang="en-US" altLang="en-US" sz="3600" dirty="0">
                <a:latin typeface="Times New Roman" panose="02020603050405020304" pitchFamily="18" charset="0"/>
              </a:rPr>
              <a:t>Management Prowess</a:t>
            </a:r>
          </a:p>
        </p:txBody>
      </p:sp>
      <p:sp>
        <p:nvSpPr>
          <p:cNvPr id="33795" name="Rectangle 3">
            <a:extLst>
              <a:ext uri="{FF2B5EF4-FFF2-40B4-BE49-F238E27FC236}">
                <a16:creationId xmlns:a16="http://schemas.microsoft.com/office/drawing/2014/main" id="{076B75EB-1E78-4114-9BB0-0C0279A09E99}"/>
              </a:ext>
            </a:extLst>
          </p:cNvPr>
          <p:cNvSpPr>
            <a:spLocks noGrp="1" noChangeArrowheads="1"/>
          </p:cNvSpPr>
          <p:nvPr>
            <p:ph type="body" idx="1"/>
          </p:nvPr>
        </p:nvSpPr>
        <p:spPr>
          <a:xfrm>
            <a:off x="838200" y="1654362"/>
            <a:ext cx="10515600" cy="4906963"/>
          </a:xfrm>
        </p:spPr>
        <p:txBody>
          <a:bodyPr>
            <a:normAutofit/>
          </a:bodyPr>
          <a:lstStyle/>
          <a:p>
            <a:pPr eaLnBrk="1" hangingPunct="1">
              <a:lnSpc>
                <a:spcPct val="90000"/>
              </a:lnSpc>
            </a:pPr>
            <a:r>
              <a:rPr lang="en-US" altLang="en-US" sz="2400" b="1" dirty="0">
                <a:latin typeface="Times New Roman" panose="02020603050405020304" pitchFamily="18" charset="0"/>
              </a:rPr>
              <a:t>Management Prowess</a:t>
            </a:r>
          </a:p>
          <a:p>
            <a:pPr lvl="1" eaLnBrk="1" hangingPunct="1">
              <a:lnSpc>
                <a:spcPct val="90000"/>
              </a:lnSpc>
            </a:pPr>
            <a:r>
              <a:rPr lang="en-US" altLang="en-US" dirty="0">
                <a:latin typeface="Times New Roman" panose="02020603050405020304" pitchFamily="18" charset="0"/>
              </a:rPr>
              <a:t>A proposed business should candidly evaluate the prowess or ability of its management team to satisfy itself that management has the requisite passion and expertise to launch the venture.</a:t>
            </a:r>
          </a:p>
          <a:p>
            <a:pPr lvl="1" eaLnBrk="1" hangingPunct="1">
              <a:lnSpc>
                <a:spcPct val="90000"/>
              </a:lnSpc>
            </a:pPr>
            <a:r>
              <a:rPr lang="en-US" altLang="en-US" dirty="0">
                <a:latin typeface="Times New Roman" panose="02020603050405020304" pitchFamily="18" charset="0"/>
              </a:rPr>
              <a:t>Two of the most important factors in this area are:</a:t>
            </a:r>
          </a:p>
          <a:p>
            <a:pPr lvl="2" eaLnBrk="1" hangingPunct="1">
              <a:lnSpc>
                <a:spcPct val="90000"/>
              </a:lnSpc>
            </a:pPr>
            <a:r>
              <a:rPr lang="en-US" altLang="en-US" sz="2400" dirty="0">
                <a:latin typeface="Times New Roman" panose="02020603050405020304" pitchFamily="18" charset="0"/>
              </a:rPr>
              <a:t>The passion that the sole entrepreneur or the founding team has for the business idea.</a:t>
            </a:r>
          </a:p>
          <a:p>
            <a:pPr lvl="2" eaLnBrk="1" hangingPunct="1">
              <a:lnSpc>
                <a:spcPct val="90000"/>
              </a:lnSpc>
            </a:pPr>
            <a:r>
              <a:rPr lang="en-US" altLang="en-US" sz="2400" dirty="0">
                <a:latin typeface="Times New Roman" panose="02020603050405020304" pitchFamily="18" charset="0"/>
              </a:rPr>
              <a:t>The extent to which the sole entrepreneur or the founding team understands the markets in which the firm will participate. </a:t>
            </a:r>
          </a:p>
          <a:p>
            <a:pPr eaLnBrk="1" hangingPunct="1">
              <a:lnSpc>
                <a:spcPct val="90000"/>
              </a:lnSpc>
              <a:buFontTx/>
              <a:buNone/>
            </a:pPr>
            <a:r>
              <a:rPr lang="en-US" altLang="en-US" sz="2400" dirty="0">
                <a:latin typeface="Times New Roman" panose="02020603050405020304" pitchFamily="18" charset="0"/>
              </a:rPr>
              <a:t>	</a:t>
            </a:r>
          </a:p>
        </p:txBody>
      </p:sp>
      <p:sp>
        <p:nvSpPr>
          <p:cNvPr id="33798" name="Slide Number Placeholder 7">
            <a:extLst>
              <a:ext uri="{FF2B5EF4-FFF2-40B4-BE49-F238E27FC236}">
                <a16:creationId xmlns:a16="http://schemas.microsoft.com/office/drawing/2014/main" id="{490CC734-749C-492D-B2FB-584E112E53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C8A8D9E1-AAB1-4ADF-B98E-F7C2D1178B7F}" type="slidenum">
              <a:rPr lang="en-US" altLang="en-US" sz="1400"/>
              <a:pPr>
                <a:spcBef>
                  <a:spcPct val="0"/>
                </a:spcBef>
                <a:buFontTx/>
                <a:buNone/>
              </a:pPr>
              <a:t>28</a:t>
            </a:fld>
            <a:endParaRPr lang="en-US" altLang="en-US" sz="1400"/>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C78A94C-94DE-4D5C-B2EA-EC22ABBE2FA4}"/>
              </a:ext>
            </a:extLst>
          </p:cNvPr>
          <p:cNvSpPr>
            <a:spLocks noGrp="1" noChangeArrowheads="1"/>
          </p:cNvSpPr>
          <p:nvPr>
            <p:ph type="title"/>
          </p:nvPr>
        </p:nvSpPr>
        <p:spPr>
          <a:xfrm>
            <a:off x="1461527" y="753035"/>
            <a:ext cx="8229600" cy="1143000"/>
          </a:xfrm>
        </p:spPr>
        <p:txBody>
          <a:bodyPr/>
          <a:lstStyle/>
          <a:p>
            <a:pPr algn="ctr" eaLnBrk="1" hangingPunct="1"/>
            <a:r>
              <a:rPr lang="en-US" altLang="en-US" sz="4000" dirty="0">
                <a:latin typeface="Times New Roman" panose="02020603050405020304" pitchFamily="18" charset="0"/>
              </a:rPr>
              <a:t>Resource Sufficiency</a:t>
            </a:r>
            <a:br>
              <a:rPr lang="en-US" altLang="en-US" sz="4000" dirty="0">
                <a:latin typeface="Times New Roman" panose="02020603050405020304" pitchFamily="18" charset="0"/>
              </a:rPr>
            </a:br>
            <a:r>
              <a:rPr lang="en-US" altLang="en-US" sz="2400" dirty="0">
                <a:latin typeface="Times New Roman" panose="02020603050405020304" pitchFamily="18" charset="0"/>
              </a:rPr>
              <a:t>1 of 2</a:t>
            </a:r>
            <a:endParaRPr lang="en-US" altLang="en-US" sz="4000" dirty="0">
              <a:latin typeface="Times New Roman" panose="02020603050405020304" pitchFamily="18" charset="0"/>
            </a:endParaRPr>
          </a:p>
        </p:txBody>
      </p:sp>
      <p:sp>
        <p:nvSpPr>
          <p:cNvPr id="34819" name="Rectangle 3">
            <a:extLst>
              <a:ext uri="{FF2B5EF4-FFF2-40B4-BE49-F238E27FC236}">
                <a16:creationId xmlns:a16="http://schemas.microsoft.com/office/drawing/2014/main" id="{CB7E5E8B-E279-41B2-B769-7E4E1890B461}"/>
              </a:ext>
            </a:extLst>
          </p:cNvPr>
          <p:cNvSpPr>
            <a:spLocks noGrp="1" noChangeArrowheads="1"/>
          </p:cNvSpPr>
          <p:nvPr>
            <p:ph type="body" idx="1"/>
          </p:nvPr>
        </p:nvSpPr>
        <p:spPr>
          <a:xfrm>
            <a:off x="820271" y="1882588"/>
            <a:ext cx="10533529" cy="4442012"/>
          </a:xfrm>
        </p:spPr>
        <p:txBody>
          <a:bodyPr>
            <a:normAutofit/>
          </a:bodyPr>
          <a:lstStyle/>
          <a:p>
            <a:pPr eaLnBrk="1" hangingPunct="1"/>
            <a:r>
              <a:rPr lang="en-US" altLang="en-US" b="1" dirty="0">
                <a:latin typeface="Times New Roman" panose="02020603050405020304" pitchFamily="18" charset="0"/>
              </a:rPr>
              <a:t>Resource Sufficiency</a:t>
            </a:r>
          </a:p>
          <a:p>
            <a:pPr lvl="1" eaLnBrk="1" hangingPunct="1"/>
            <a:r>
              <a:rPr lang="en-US" altLang="en-US" sz="2800" dirty="0">
                <a:latin typeface="Times New Roman" panose="02020603050405020304" pitchFamily="18" charset="0"/>
              </a:rPr>
              <a:t>This pertains to an assessment of whether an entrepreneur has sufficient resources to launch the proposed venture.</a:t>
            </a:r>
          </a:p>
          <a:p>
            <a:pPr lvl="1" eaLnBrk="1" hangingPunct="1"/>
            <a:r>
              <a:rPr lang="en-US" altLang="en-US" sz="2800" dirty="0">
                <a:latin typeface="Times New Roman" panose="02020603050405020304" pitchFamily="18" charset="0"/>
              </a:rPr>
              <a:t>To test resource sufficiency, a firm should list the 6 to 12 most critical non-financial resources that will be needed to move the business idea forward successfully.</a:t>
            </a:r>
          </a:p>
          <a:p>
            <a:pPr lvl="2" eaLnBrk="1" hangingPunct="1"/>
            <a:r>
              <a:rPr lang="en-US" altLang="en-US" sz="2800" dirty="0">
                <a:latin typeface="Times New Roman" panose="02020603050405020304" pitchFamily="18" charset="0"/>
              </a:rPr>
              <a:t>If critical resources are not available in certain areas, it may be impractical to proceed with the business idea.  	</a:t>
            </a:r>
          </a:p>
        </p:txBody>
      </p:sp>
      <p:sp>
        <p:nvSpPr>
          <p:cNvPr id="34822" name="Slide Number Placeholder 7">
            <a:extLst>
              <a:ext uri="{FF2B5EF4-FFF2-40B4-BE49-F238E27FC236}">
                <a16:creationId xmlns:a16="http://schemas.microsoft.com/office/drawing/2014/main" id="{579A1ADA-C88B-44DC-AC5C-B0BF659E74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F6050438-64AF-4DD4-8C3D-3418DD4C694A}" type="slidenum">
              <a:rPr lang="en-US" altLang="en-US" sz="1400"/>
              <a:pPr>
                <a:spcBef>
                  <a:spcPct val="0"/>
                </a:spcBef>
                <a:buFontTx/>
                <a:buNone/>
              </a:pPr>
              <a:t>29</a:t>
            </a:fld>
            <a:endParaRPr lang="en-US" altLang="en-US" sz="140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A26D009-505A-463D-92BA-3E258390FC64}"/>
              </a:ext>
            </a:extLst>
          </p:cNvPr>
          <p:cNvSpPr>
            <a:spLocks noGrp="1" noChangeArrowheads="1"/>
          </p:cNvSpPr>
          <p:nvPr>
            <p:ph type="title"/>
          </p:nvPr>
        </p:nvSpPr>
        <p:spPr>
          <a:xfrm>
            <a:off x="1981200" y="622860"/>
            <a:ext cx="8229600" cy="944563"/>
          </a:xfrm>
        </p:spPr>
        <p:txBody>
          <a:bodyPr>
            <a:normAutofit/>
          </a:bodyPr>
          <a:lstStyle/>
          <a:p>
            <a:pPr eaLnBrk="1" hangingPunct="1"/>
            <a:r>
              <a:rPr lang="en-US" altLang="en-US" sz="6000" dirty="0">
                <a:latin typeface="Times New Roman" panose="02020603050405020304" pitchFamily="18" charset="0"/>
              </a:rPr>
              <a:t>Lecture Objectives</a:t>
            </a:r>
            <a:endParaRPr lang="en-US" altLang="en-US" sz="2000" dirty="0">
              <a:latin typeface="Times New Roman" panose="02020603050405020304" pitchFamily="18" charset="0"/>
            </a:endParaRPr>
          </a:p>
        </p:txBody>
      </p:sp>
      <p:sp>
        <p:nvSpPr>
          <p:cNvPr id="7171" name="Rectangle 3">
            <a:extLst>
              <a:ext uri="{FF2B5EF4-FFF2-40B4-BE49-F238E27FC236}">
                <a16:creationId xmlns:a16="http://schemas.microsoft.com/office/drawing/2014/main" id="{21C78D23-6B66-402D-8028-FC30C17D7ACF}"/>
              </a:ext>
            </a:extLst>
          </p:cNvPr>
          <p:cNvSpPr>
            <a:spLocks noGrp="1" noChangeArrowheads="1"/>
          </p:cNvSpPr>
          <p:nvPr>
            <p:ph type="body" idx="1"/>
          </p:nvPr>
        </p:nvSpPr>
        <p:spPr>
          <a:xfrm>
            <a:off x="726141" y="1567423"/>
            <a:ext cx="10627659" cy="4558741"/>
          </a:xfrm>
        </p:spPr>
        <p:txBody>
          <a:bodyPr>
            <a:normAutofit/>
          </a:bodyPr>
          <a:lstStyle/>
          <a:p>
            <a:pPr marL="514350" indent="-514350">
              <a:buFontTx/>
              <a:buAutoNum type="arabicPeriod" startAt="4"/>
              <a:defRPr/>
            </a:pPr>
            <a:r>
              <a:rPr lang="en-US" altLang="en-US" sz="3000" dirty="0">
                <a:latin typeface="Times New Roman" panose="02020603050405020304" pitchFamily="18" charset="0"/>
              </a:rPr>
              <a:t>Explain what an organizational feasibility analysis is and its purpose and discuss the two primary  issues to consider when completing this analysis.   </a:t>
            </a:r>
          </a:p>
          <a:p>
            <a:pPr marL="514350" indent="-514350">
              <a:buFontTx/>
              <a:buAutoNum type="arabicPeriod" startAt="5"/>
              <a:defRPr/>
            </a:pPr>
            <a:r>
              <a:rPr lang="en-US" altLang="en-US" sz="3000" dirty="0">
                <a:latin typeface="Times New Roman" panose="02020603050405020304" pitchFamily="18" charset="0"/>
              </a:rPr>
              <a:t>Describe what a financial feasibility analysis is, explain its importance, and discuss the most critical issues to consider when completing this analysis.</a:t>
            </a:r>
          </a:p>
          <a:p>
            <a:pPr marL="514350" indent="-514350">
              <a:buFontTx/>
              <a:buAutoNum type="arabicPeriod" startAt="6"/>
              <a:defRPr/>
            </a:pPr>
            <a:r>
              <a:rPr lang="en-US" altLang="en-US" sz="3000" dirty="0">
                <a:latin typeface="Times New Roman" panose="02020603050405020304" pitchFamily="18" charset="0"/>
              </a:rPr>
              <a:t>Describe a feasibility analysis template and explain when it is important for entrepreneurs to use this template. </a:t>
            </a:r>
          </a:p>
        </p:txBody>
      </p:sp>
      <p:sp>
        <p:nvSpPr>
          <p:cNvPr id="7174" name="Slide Number Placeholder 7">
            <a:extLst>
              <a:ext uri="{FF2B5EF4-FFF2-40B4-BE49-F238E27FC236}">
                <a16:creationId xmlns:a16="http://schemas.microsoft.com/office/drawing/2014/main" id="{29E35BB2-FEB3-478A-A137-88242D9118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70E49955-2A4B-4069-A3F7-0346A59E59FE}" type="slidenum">
              <a:rPr lang="en-US" altLang="en-US" sz="1400"/>
              <a:pPr>
                <a:spcBef>
                  <a:spcPct val="0"/>
                </a:spcBef>
                <a:buFontTx/>
                <a:buNone/>
              </a:pPr>
              <a:t>3</a:t>
            </a:fld>
            <a:endParaRPr lang="en-US" altLang="en-US" sz="140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2D938D9-E93D-4704-8CE6-5A6C253A232E}"/>
              </a:ext>
            </a:extLst>
          </p:cNvPr>
          <p:cNvSpPr>
            <a:spLocks noGrp="1" noChangeArrowheads="1"/>
          </p:cNvSpPr>
          <p:nvPr>
            <p:ph type="title"/>
          </p:nvPr>
        </p:nvSpPr>
        <p:spPr>
          <a:xfrm>
            <a:off x="824752" y="648028"/>
            <a:ext cx="10529047" cy="1143000"/>
          </a:xfrm>
        </p:spPr>
        <p:txBody>
          <a:bodyPr/>
          <a:lstStyle/>
          <a:p>
            <a:pPr eaLnBrk="1" hangingPunct="1"/>
            <a:r>
              <a:rPr lang="en-US" altLang="en-US" sz="4800" dirty="0">
                <a:latin typeface="Times New Roman" panose="02020603050405020304" pitchFamily="18" charset="0"/>
              </a:rPr>
              <a:t>Resource Sufficiency</a:t>
            </a:r>
            <a:br>
              <a:rPr lang="en-US" altLang="en-US" sz="48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5844" name="Text Box 6">
            <a:extLst>
              <a:ext uri="{FF2B5EF4-FFF2-40B4-BE49-F238E27FC236}">
                <a16:creationId xmlns:a16="http://schemas.microsoft.com/office/drawing/2014/main" id="{40809798-D3AF-4D28-8EC1-3072C7F19EC0}"/>
              </a:ext>
            </a:extLst>
          </p:cNvPr>
          <p:cNvSpPr txBox="1">
            <a:spLocks noChangeArrowheads="1"/>
          </p:cNvSpPr>
          <p:nvPr/>
        </p:nvSpPr>
        <p:spPr bwMode="auto">
          <a:xfrm>
            <a:off x="1828800" y="1447801"/>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dirty="0">
                <a:latin typeface="Times New Roman" panose="02020603050405020304" pitchFamily="18" charset="0"/>
              </a:rPr>
              <a:t>Examples of nonfinancial resources that may be critical to the successful launch of a new business</a:t>
            </a:r>
          </a:p>
        </p:txBody>
      </p:sp>
      <p:sp>
        <p:nvSpPr>
          <p:cNvPr id="35845" name="Rectangle 7">
            <a:extLst>
              <a:ext uri="{FF2B5EF4-FFF2-40B4-BE49-F238E27FC236}">
                <a16:creationId xmlns:a16="http://schemas.microsoft.com/office/drawing/2014/main" id="{C20618B0-F1A9-42DF-A1BE-3F42C60EF017}"/>
              </a:ext>
            </a:extLst>
          </p:cNvPr>
          <p:cNvSpPr>
            <a:spLocks noChangeArrowheads="1"/>
          </p:cNvSpPr>
          <p:nvPr/>
        </p:nvSpPr>
        <p:spPr bwMode="auto">
          <a:xfrm>
            <a:off x="1600200" y="2362200"/>
            <a:ext cx="8610600" cy="4230688"/>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35846" name="Text Box 8">
            <a:extLst>
              <a:ext uri="{FF2B5EF4-FFF2-40B4-BE49-F238E27FC236}">
                <a16:creationId xmlns:a16="http://schemas.microsoft.com/office/drawing/2014/main" id="{783B5982-097D-4EB7-9BBF-8D7B76E8BC8C}"/>
              </a:ext>
            </a:extLst>
          </p:cNvPr>
          <p:cNvSpPr txBox="1">
            <a:spLocks noChangeArrowheads="1"/>
          </p:cNvSpPr>
          <p:nvPr/>
        </p:nvSpPr>
        <p:spPr bwMode="auto">
          <a:xfrm>
            <a:off x="1981200" y="2438400"/>
            <a:ext cx="84582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600" b="1">
                <a:latin typeface="Times New Roman" panose="02020603050405020304" pitchFamily="18" charset="0"/>
              </a:rPr>
              <a:t> </a:t>
            </a:r>
            <a:r>
              <a:rPr lang="en-US" altLang="en-US" sz="2400">
                <a:latin typeface="Times New Roman" panose="02020603050405020304" pitchFamily="18" charset="0"/>
              </a:rPr>
              <a:t>Affordable office space.</a:t>
            </a:r>
          </a:p>
          <a:p>
            <a:pPr eaLnBrk="1" hangingPunct="1">
              <a:spcBef>
                <a:spcPct val="50000"/>
              </a:spcBef>
            </a:pPr>
            <a:r>
              <a:rPr lang="en-US" altLang="en-US" sz="2400">
                <a:latin typeface="Times New Roman" panose="02020603050405020304" pitchFamily="18" charset="0"/>
              </a:rPr>
              <a:t> Lab space, manufacturing space, or space to launch a service business.  </a:t>
            </a:r>
          </a:p>
          <a:p>
            <a:pPr eaLnBrk="1" hangingPunct="1">
              <a:spcBef>
                <a:spcPct val="50000"/>
              </a:spcBef>
            </a:pPr>
            <a:r>
              <a:rPr lang="en-US" altLang="en-US" sz="2400">
                <a:latin typeface="Times New Roman" panose="02020603050405020304" pitchFamily="18" charset="0"/>
              </a:rPr>
              <a:t> Availability of contract manufacturers or service providers.</a:t>
            </a:r>
          </a:p>
          <a:p>
            <a:pPr eaLnBrk="1" hangingPunct="1">
              <a:spcBef>
                <a:spcPct val="50000"/>
              </a:spcBef>
            </a:pPr>
            <a:r>
              <a:rPr lang="en-US" altLang="en-US" sz="2400">
                <a:latin typeface="Times New Roman" panose="02020603050405020304" pitchFamily="18" charset="0"/>
              </a:rPr>
              <a:t> Key management employees (now and in the future).</a:t>
            </a:r>
          </a:p>
          <a:p>
            <a:pPr eaLnBrk="1" hangingPunct="1">
              <a:spcBef>
                <a:spcPct val="50000"/>
              </a:spcBef>
            </a:pPr>
            <a:r>
              <a:rPr lang="en-US" altLang="en-US" sz="2400">
                <a:latin typeface="Times New Roman" panose="02020603050405020304" pitchFamily="18" charset="0"/>
              </a:rPr>
              <a:t> Key support personnel (now and in the future).</a:t>
            </a:r>
          </a:p>
          <a:p>
            <a:pPr eaLnBrk="1" hangingPunct="1">
              <a:spcBef>
                <a:spcPct val="50000"/>
              </a:spcBef>
            </a:pPr>
            <a:r>
              <a:rPr lang="en-US" altLang="en-US" sz="2400">
                <a:latin typeface="Times New Roman" panose="02020603050405020304" pitchFamily="18" charset="0"/>
              </a:rPr>
              <a:t> Ability to obtain intellectual property protection.</a:t>
            </a:r>
          </a:p>
          <a:p>
            <a:pPr eaLnBrk="1" hangingPunct="1">
              <a:spcBef>
                <a:spcPct val="50000"/>
              </a:spcBef>
            </a:pPr>
            <a:r>
              <a:rPr lang="en-US" altLang="en-US" sz="2400">
                <a:latin typeface="Times New Roman" panose="02020603050405020304" pitchFamily="18" charset="0"/>
              </a:rPr>
              <a:t> Ability to form favorable business partnerships.</a:t>
            </a:r>
          </a:p>
        </p:txBody>
      </p:sp>
      <p:sp>
        <p:nvSpPr>
          <p:cNvPr id="35847" name="Slide Number Placeholder 9">
            <a:extLst>
              <a:ext uri="{FF2B5EF4-FFF2-40B4-BE49-F238E27FC236}">
                <a16:creationId xmlns:a16="http://schemas.microsoft.com/office/drawing/2014/main" id="{B1BA59F1-A51B-4242-8FF8-5511856263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F56CDC3F-FB76-4071-B7F7-0D9E3538BEFA}" type="slidenum">
              <a:rPr lang="en-US" altLang="en-US" sz="1400"/>
              <a:pPr>
                <a:spcBef>
                  <a:spcPct val="0"/>
                </a:spcBef>
                <a:buFontTx/>
                <a:buNone/>
              </a:pPr>
              <a:t>30</a:t>
            </a:fld>
            <a:endParaRPr lang="en-US" altLang="en-US" sz="1400"/>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EE4A745-0D2E-40CC-BCDE-BDAC3198496F}"/>
              </a:ext>
            </a:extLst>
          </p:cNvPr>
          <p:cNvSpPr>
            <a:spLocks noGrp="1" noChangeArrowheads="1"/>
          </p:cNvSpPr>
          <p:nvPr>
            <p:ph type="title"/>
          </p:nvPr>
        </p:nvSpPr>
        <p:spPr>
          <a:xfrm>
            <a:off x="876300" y="723712"/>
            <a:ext cx="8229600" cy="1143000"/>
          </a:xfrm>
        </p:spPr>
        <p:txBody>
          <a:bodyPr/>
          <a:lstStyle/>
          <a:p>
            <a:pPr eaLnBrk="1" hangingPunct="1"/>
            <a:r>
              <a:rPr lang="en-US" altLang="en-US" sz="3600" dirty="0">
                <a:latin typeface="Times New Roman" panose="02020603050405020304" pitchFamily="18" charset="0"/>
              </a:rPr>
              <a:t>Financial Feasibility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36868" name="Text Box 4">
            <a:extLst>
              <a:ext uri="{FF2B5EF4-FFF2-40B4-BE49-F238E27FC236}">
                <a16:creationId xmlns:a16="http://schemas.microsoft.com/office/drawing/2014/main" id="{E548BAE8-81BF-4AD8-AED6-9F32343E2418}"/>
              </a:ext>
            </a:extLst>
          </p:cNvPr>
          <p:cNvSpPr txBox="1">
            <a:spLocks noChangeArrowheads="1"/>
          </p:cNvSpPr>
          <p:nvPr/>
        </p:nvSpPr>
        <p:spPr bwMode="auto">
          <a:xfrm>
            <a:off x="1524000" y="2514601"/>
            <a:ext cx="32766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4400">
                <a:latin typeface="Times New Roman" panose="02020603050405020304" pitchFamily="18" charset="0"/>
              </a:rPr>
              <a:t>Financial </a:t>
            </a:r>
          </a:p>
          <a:p>
            <a:pPr algn="ctr" eaLnBrk="1" hangingPunct="1">
              <a:spcBef>
                <a:spcPct val="50000"/>
              </a:spcBef>
              <a:buFontTx/>
              <a:buNone/>
            </a:pPr>
            <a:r>
              <a:rPr lang="en-US" altLang="en-US" sz="4400">
                <a:latin typeface="Times New Roman" panose="02020603050405020304" pitchFamily="18" charset="0"/>
              </a:rPr>
              <a:t>Feasibility Analysis</a:t>
            </a:r>
          </a:p>
        </p:txBody>
      </p:sp>
      <p:sp>
        <p:nvSpPr>
          <p:cNvPr id="36869" name="Rectangle 5">
            <a:extLst>
              <a:ext uri="{FF2B5EF4-FFF2-40B4-BE49-F238E27FC236}">
                <a16:creationId xmlns:a16="http://schemas.microsoft.com/office/drawing/2014/main" id="{324E2A20-9279-44C6-956C-B609EBAFD06A}"/>
              </a:ext>
            </a:extLst>
          </p:cNvPr>
          <p:cNvSpPr>
            <a:spLocks noChangeArrowheads="1"/>
          </p:cNvSpPr>
          <p:nvPr/>
        </p:nvSpPr>
        <p:spPr bwMode="auto">
          <a:xfrm>
            <a:off x="4419600" y="1371600"/>
            <a:ext cx="6096000" cy="4953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36870" name="TextBox 11">
            <a:extLst>
              <a:ext uri="{FF2B5EF4-FFF2-40B4-BE49-F238E27FC236}">
                <a16:creationId xmlns:a16="http://schemas.microsoft.com/office/drawing/2014/main" id="{ED241628-9C1E-4D61-947D-AAA2225BF146}"/>
              </a:ext>
            </a:extLst>
          </p:cNvPr>
          <p:cNvSpPr txBox="1">
            <a:spLocks noChangeArrowheads="1"/>
          </p:cNvSpPr>
          <p:nvPr/>
        </p:nvSpPr>
        <p:spPr bwMode="auto">
          <a:xfrm>
            <a:off x="5562600" y="1600201"/>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3600" b="1">
                <a:latin typeface="Times New Roman" panose="02020603050405020304" pitchFamily="18" charset="0"/>
              </a:rPr>
              <a:t>Purpose</a:t>
            </a:r>
          </a:p>
        </p:txBody>
      </p:sp>
      <p:sp>
        <p:nvSpPr>
          <p:cNvPr id="36871" name="TextBox 12">
            <a:extLst>
              <a:ext uri="{FF2B5EF4-FFF2-40B4-BE49-F238E27FC236}">
                <a16:creationId xmlns:a16="http://schemas.microsoft.com/office/drawing/2014/main" id="{CA71FDF3-87A7-4385-9B2F-59AEF371FECE}"/>
              </a:ext>
            </a:extLst>
          </p:cNvPr>
          <p:cNvSpPr txBox="1">
            <a:spLocks noChangeArrowheads="1"/>
          </p:cNvSpPr>
          <p:nvPr/>
        </p:nvSpPr>
        <p:spPr bwMode="auto">
          <a:xfrm>
            <a:off x="4495800" y="2133601"/>
            <a:ext cx="60198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a:latin typeface="Times New Roman" panose="02020603050405020304" pitchFamily="18" charset="0"/>
              </a:rPr>
              <a:t> </a:t>
            </a:r>
            <a:r>
              <a:rPr lang="en-US" altLang="en-US" sz="4400">
                <a:latin typeface="Times New Roman" panose="02020603050405020304" pitchFamily="18" charset="0"/>
              </a:rPr>
              <a:t>Is the final component of a comprehensive feasibility analysis.</a:t>
            </a:r>
          </a:p>
          <a:p>
            <a:pPr eaLnBrk="1" hangingPunct="1">
              <a:spcBef>
                <a:spcPct val="0"/>
              </a:spcBef>
            </a:pPr>
            <a:r>
              <a:rPr lang="en-US" altLang="en-US" sz="4400">
                <a:latin typeface="Times New Roman" panose="02020603050405020304" pitchFamily="18" charset="0"/>
              </a:rPr>
              <a:t> A preliminary financial assessment is sufficient.</a:t>
            </a:r>
          </a:p>
          <a:p>
            <a:pPr eaLnBrk="1" hangingPunct="1">
              <a:spcBef>
                <a:spcPct val="0"/>
              </a:spcBef>
              <a:buFontTx/>
              <a:buNone/>
            </a:pPr>
            <a:endParaRPr lang="en-US" altLang="en-US" sz="2400">
              <a:latin typeface="Times New Roman" panose="02020603050405020304" pitchFamily="18" charset="0"/>
            </a:endParaRPr>
          </a:p>
        </p:txBody>
      </p:sp>
      <p:sp>
        <p:nvSpPr>
          <p:cNvPr id="36872" name="Footer Placeholder 8">
            <a:extLst>
              <a:ext uri="{FF2B5EF4-FFF2-40B4-BE49-F238E27FC236}">
                <a16:creationId xmlns:a16="http://schemas.microsoft.com/office/drawing/2014/main" id="{3716F261-8B04-4A25-9AF8-3073B627B2F1}"/>
              </a:ext>
            </a:extLst>
          </p:cNvPr>
          <p:cNvSpPr>
            <a:spLocks noGrp="1"/>
          </p:cNvSpPr>
          <p:nvPr>
            <p:ph type="ftr" sz="quarter" idx="11"/>
          </p:nvPr>
        </p:nvSpPr>
        <p:spPr>
          <a:xfrm>
            <a:off x="6324600" y="6400801"/>
            <a:ext cx="3581400" cy="32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6873" name="Slide Number Placeholder 9">
            <a:extLst>
              <a:ext uri="{FF2B5EF4-FFF2-40B4-BE49-F238E27FC236}">
                <a16:creationId xmlns:a16="http://schemas.microsoft.com/office/drawing/2014/main" id="{472BF42B-7C56-4DD3-8D53-6D127B173E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D81FA798-4DC2-4C4D-8377-67F65018D186}" type="slidenum">
              <a:rPr lang="en-US" altLang="en-US" sz="1400"/>
              <a:pPr>
                <a:spcBef>
                  <a:spcPct val="0"/>
                </a:spcBef>
                <a:buFontTx/>
                <a:buNone/>
              </a:pPr>
              <a:t>31</a:t>
            </a:fld>
            <a:endParaRPr lang="en-US" altLang="en-US" sz="1400"/>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EE7D14A-E2DF-4A3D-B075-C65F695EEE77}"/>
              </a:ext>
            </a:extLst>
          </p:cNvPr>
          <p:cNvSpPr>
            <a:spLocks noGrp="1" noChangeArrowheads="1"/>
          </p:cNvSpPr>
          <p:nvPr>
            <p:ph type="title"/>
          </p:nvPr>
        </p:nvSpPr>
        <p:spPr>
          <a:xfrm>
            <a:off x="663388" y="704850"/>
            <a:ext cx="8229600" cy="1143000"/>
          </a:xfrm>
        </p:spPr>
        <p:txBody>
          <a:bodyPr/>
          <a:lstStyle/>
          <a:p>
            <a:pPr eaLnBrk="1" hangingPunct="1"/>
            <a:r>
              <a:rPr lang="en-US" altLang="en-US" sz="3600" dirty="0">
                <a:latin typeface="Times New Roman" panose="02020603050405020304" pitchFamily="18" charset="0"/>
              </a:rPr>
              <a:t>Financial Feasibility Analysis</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37892" name="TextBox 9">
            <a:extLst>
              <a:ext uri="{FF2B5EF4-FFF2-40B4-BE49-F238E27FC236}">
                <a16:creationId xmlns:a16="http://schemas.microsoft.com/office/drawing/2014/main" id="{7C926CAE-59F1-4DB2-9D8A-283B767C4BE6}"/>
              </a:ext>
            </a:extLst>
          </p:cNvPr>
          <p:cNvSpPr txBox="1">
            <a:spLocks noChangeArrowheads="1"/>
          </p:cNvSpPr>
          <p:nvPr/>
        </p:nvSpPr>
        <p:spPr bwMode="auto">
          <a:xfrm>
            <a:off x="2514600" y="1447800"/>
            <a:ext cx="693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a:latin typeface="Times New Roman" panose="02020603050405020304" pitchFamily="18" charset="0"/>
              </a:rPr>
              <a:t>Components of financial </a:t>
            </a:r>
          </a:p>
          <a:p>
            <a:pPr algn="ctr" eaLnBrk="1" hangingPunct="1">
              <a:spcBef>
                <a:spcPct val="0"/>
              </a:spcBef>
              <a:buFontTx/>
              <a:buNone/>
            </a:pPr>
            <a:r>
              <a:rPr lang="en-US" altLang="en-US" sz="3600">
                <a:latin typeface="Times New Roman" panose="02020603050405020304" pitchFamily="18" charset="0"/>
              </a:rPr>
              <a:t>feasibility analysis</a:t>
            </a:r>
          </a:p>
        </p:txBody>
      </p:sp>
      <p:sp>
        <p:nvSpPr>
          <p:cNvPr id="37893" name="Rectangle 8">
            <a:extLst>
              <a:ext uri="{FF2B5EF4-FFF2-40B4-BE49-F238E27FC236}">
                <a16:creationId xmlns:a16="http://schemas.microsoft.com/office/drawing/2014/main" id="{D9C262F9-CB4C-476F-9091-B33C306EE2D9}"/>
              </a:ext>
            </a:extLst>
          </p:cNvPr>
          <p:cNvSpPr>
            <a:spLocks noChangeArrowheads="1"/>
          </p:cNvSpPr>
          <p:nvPr/>
        </p:nvSpPr>
        <p:spPr bwMode="auto">
          <a:xfrm>
            <a:off x="1797050" y="2790826"/>
            <a:ext cx="4191000" cy="155257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4000">
                <a:latin typeface="Times New Roman" panose="02020603050405020304" pitchFamily="18" charset="0"/>
              </a:rPr>
              <a:t>Total Start-Up Cash </a:t>
            </a:r>
          </a:p>
          <a:p>
            <a:pPr algn="ctr" eaLnBrk="1" hangingPunct="1">
              <a:spcBef>
                <a:spcPct val="0"/>
              </a:spcBef>
              <a:buFontTx/>
              <a:buNone/>
            </a:pPr>
            <a:r>
              <a:rPr lang="en-US" altLang="en-US" sz="4000">
                <a:latin typeface="Times New Roman" panose="02020603050405020304" pitchFamily="18" charset="0"/>
              </a:rPr>
              <a:t>Needed</a:t>
            </a:r>
          </a:p>
        </p:txBody>
      </p:sp>
      <p:sp>
        <p:nvSpPr>
          <p:cNvPr id="37894" name="Rectangle 8">
            <a:extLst>
              <a:ext uri="{FF2B5EF4-FFF2-40B4-BE49-F238E27FC236}">
                <a16:creationId xmlns:a16="http://schemas.microsoft.com/office/drawing/2014/main" id="{9E81A49F-980E-4BD6-967B-90C37B4186A5}"/>
              </a:ext>
            </a:extLst>
          </p:cNvPr>
          <p:cNvSpPr>
            <a:spLocks noChangeArrowheads="1"/>
          </p:cNvSpPr>
          <p:nvPr/>
        </p:nvSpPr>
        <p:spPr bwMode="auto">
          <a:xfrm>
            <a:off x="6096000" y="2819400"/>
            <a:ext cx="4419600" cy="15240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3600">
                <a:latin typeface="Times New Roman" panose="02020603050405020304" pitchFamily="18" charset="0"/>
              </a:rPr>
              <a:t>Financial Performance </a:t>
            </a:r>
          </a:p>
          <a:p>
            <a:pPr algn="ctr" eaLnBrk="1" hangingPunct="1">
              <a:spcBef>
                <a:spcPct val="0"/>
              </a:spcBef>
              <a:buFontTx/>
              <a:buNone/>
            </a:pPr>
            <a:r>
              <a:rPr lang="en-US" altLang="en-US" sz="3600">
                <a:latin typeface="Times New Roman" panose="02020603050405020304" pitchFamily="18" charset="0"/>
              </a:rPr>
              <a:t>of</a:t>
            </a:r>
          </a:p>
          <a:p>
            <a:pPr algn="ctr" eaLnBrk="1" hangingPunct="1">
              <a:spcBef>
                <a:spcPct val="0"/>
              </a:spcBef>
              <a:buFontTx/>
              <a:buNone/>
            </a:pPr>
            <a:r>
              <a:rPr lang="en-US" altLang="en-US" sz="3600">
                <a:latin typeface="Times New Roman" panose="02020603050405020304" pitchFamily="18" charset="0"/>
              </a:rPr>
              <a:t>Similar Businesses</a:t>
            </a:r>
          </a:p>
        </p:txBody>
      </p:sp>
      <p:sp>
        <p:nvSpPr>
          <p:cNvPr id="37895" name="Rectangle 8">
            <a:extLst>
              <a:ext uri="{FF2B5EF4-FFF2-40B4-BE49-F238E27FC236}">
                <a16:creationId xmlns:a16="http://schemas.microsoft.com/office/drawing/2014/main" id="{38614D67-6EBF-4732-B635-83D2D83CF5B2}"/>
              </a:ext>
            </a:extLst>
          </p:cNvPr>
          <p:cNvSpPr>
            <a:spLocks noChangeArrowheads="1"/>
          </p:cNvSpPr>
          <p:nvPr/>
        </p:nvSpPr>
        <p:spPr bwMode="auto">
          <a:xfrm>
            <a:off x="3200400" y="4419601"/>
            <a:ext cx="5867400" cy="18256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4000">
                <a:latin typeface="Times New Roman" panose="02020603050405020304" pitchFamily="18" charset="0"/>
              </a:rPr>
              <a:t>Overall Financial</a:t>
            </a:r>
          </a:p>
          <a:p>
            <a:pPr algn="ctr" eaLnBrk="1" hangingPunct="1">
              <a:spcBef>
                <a:spcPct val="0"/>
              </a:spcBef>
              <a:buFontTx/>
              <a:buNone/>
            </a:pPr>
            <a:r>
              <a:rPr lang="en-US" altLang="en-US" sz="4000">
                <a:latin typeface="Times New Roman" panose="02020603050405020304" pitchFamily="18" charset="0"/>
              </a:rPr>
              <a:t>Attractiveness of the </a:t>
            </a:r>
          </a:p>
          <a:p>
            <a:pPr algn="ctr" eaLnBrk="1" hangingPunct="1">
              <a:spcBef>
                <a:spcPct val="0"/>
              </a:spcBef>
              <a:buFontTx/>
              <a:buNone/>
            </a:pPr>
            <a:r>
              <a:rPr lang="en-US" altLang="en-US" sz="4000">
                <a:latin typeface="Times New Roman" panose="02020603050405020304" pitchFamily="18" charset="0"/>
              </a:rPr>
              <a:t>Proposed Venture</a:t>
            </a:r>
          </a:p>
        </p:txBody>
      </p:sp>
      <p:sp>
        <p:nvSpPr>
          <p:cNvPr id="37896" name="Footer Placeholder 8">
            <a:extLst>
              <a:ext uri="{FF2B5EF4-FFF2-40B4-BE49-F238E27FC236}">
                <a16:creationId xmlns:a16="http://schemas.microsoft.com/office/drawing/2014/main" id="{29DCDFEC-130F-4A5A-8BC7-C2052F32A1C3}"/>
              </a:ext>
            </a:extLst>
          </p:cNvPr>
          <p:cNvSpPr>
            <a:spLocks noGrp="1"/>
          </p:cNvSpPr>
          <p:nvPr>
            <p:ph type="ftr" sz="quarter" idx="11"/>
          </p:nvPr>
        </p:nvSpPr>
        <p:spPr>
          <a:xfrm>
            <a:off x="6477000" y="6477001"/>
            <a:ext cx="3657600" cy="244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7897" name="Slide Number Placeholder 9">
            <a:extLst>
              <a:ext uri="{FF2B5EF4-FFF2-40B4-BE49-F238E27FC236}">
                <a16:creationId xmlns:a16="http://schemas.microsoft.com/office/drawing/2014/main" id="{A9440524-C0BD-44C8-AACF-AB35ECEE00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0130FC77-E811-41C0-A3CC-F3C5713D5AE3}" type="slidenum">
              <a:rPr lang="en-US" altLang="en-US" sz="1400"/>
              <a:pPr>
                <a:spcBef>
                  <a:spcPct val="0"/>
                </a:spcBef>
                <a:buFontTx/>
                <a:buNone/>
              </a:pPr>
              <a:t>32</a:t>
            </a:fld>
            <a:endParaRPr lang="en-US" altLang="en-US" sz="1400"/>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00DDBD2-D410-43D5-821E-BE420CA8EF45}"/>
              </a:ext>
            </a:extLst>
          </p:cNvPr>
          <p:cNvSpPr>
            <a:spLocks noGrp="1" noChangeArrowheads="1"/>
          </p:cNvSpPr>
          <p:nvPr>
            <p:ph type="title"/>
          </p:nvPr>
        </p:nvSpPr>
        <p:spPr>
          <a:xfrm>
            <a:off x="757517" y="693549"/>
            <a:ext cx="8229600" cy="1143000"/>
          </a:xfrm>
        </p:spPr>
        <p:txBody>
          <a:bodyPr/>
          <a:lstStyle/>
          <a:p>
            <a:pPr eaLnBrk="1" hangingPunct="1"/>
            <a:r>
              <a:rPr lang="en-US" altLang="en-US" sz="4800" dirty="0">
                <a:latin typeface="Times New Roman" panose="02020603050405020304" pitchFamily="18" charset="0"/>
              </a:rPr>
              <a:t>Total Start-Up Cash Needed</a:t>
            </a:r>
          </a:p>
        </p:txBody>
      </p:sp>
      <p:sp>
        <p:nvSpPr>
          <p:cNvPr id="38915" name="Rectangle 3">
            <a:extLst>
              <a:ext uri="{FF2B5EF4-FFF2-40B4-BE49-F238E27FC236}">
                <a16:creationId xmlns:a16="http://schemas.microsoft.com/office/drawing/2014/main" id="{732C85D0-07D6-422A-9F47-2F0A98A6E244}"/>
              </a:ext>
            </a:extLst>
          </p:cNvPr>
          <p:cNvSpPr>
            <a:spLocks noGrp="1" noChangeArrowheads="1"/>
          </p:cNvSpPr>
          <p:nvPr>
            <p:ph type="body" idx="1"/>
          </p:nvPr>
        </p:nvSpPr>
        <p:spPr>
          <a:xfrm>
            <a:off x="1600200" y="1600201"/>
            <a:ext cx="8915400" cy="4525963"/>
          </a:xfrm>
        </p:spPr>
        <p:txBody>
          <a:bodyPr/>
          <a:lstStyle/>
          <a:p>
            <a:pPr eaLnBrk="1" hangingPunct="1"/>
            <a:r>
              <a:rPr lang="en-US" altLang="en-US" b="1">
                <a:latin typeface="Times New Roman" panose="02020603050405020304" pitchFamily="18" charset="0"/>
              </a:rPr>
              <a:t>Total Start-Up Cash Needed</a:t>
            </a:r>
          </a:p>
          <a:p>
            <a:pPr lvl="1" eaLnBrk="1" hangingPunct="1"/>
            <a:r>
              <a:rPr lang="en-US" altLang="en-US">
                <a:latin typeface="Times New Roman" panose="02020603050405020304" pitchFamily="18" charset="0"/>
              </a:rPr>
              <a:t>The first issue refers to the total cash needed to prepare the business to make its first sale.</a:t>
            </a:r>
          </a:p>
          <a:p>
            <a:pPr lvl="1" eaLnBrk="1" hangingPunct="1"/>
            <a:r>
              <a:rPr lang="en-US" altLang="en-US">
                <a:latin typeface="Times New Roman" panose="02020603050405020304" pitchFamily="18" charset="0"/>
              </a:rPr>
              <a:t>An actual budget should be prepared that lists all the anticipated </a:t>
            </a:r>
            <a:r>
              <a:rPr lang="en-US" altLang="en-US" b="1" i="1">
                <a:latin typeface="Times New Roman" panose="02020603050405020304" pitchFamily="18" charset="0"/>
              </a:rPr>
              <a:t>capital purchases </a:t>
            </a:r>
            <a:r>
              <a:rPr lang="en-US" altLang="en-US">
                <a:latin typeface="Times New Roman" panose="02020603050405020304" pitchFamily="18" charset="0"/>
              </a:rPr>
              <a:t>and </a:t>
            </a:r>
            <a:r>
              <a:rPr lang="en-US" altLang="en-US" b="1" i="1">
                <a:latin typeface="Times New Roman" panose="02020603050405020304" pitchFamily="18" charset="0"/>
              </a:rPr>
              <a:t>operating expenses </a:t>
            </a:r>
            <a:r>
              <a:rPr lang="en-US" altLang="en-US">
                <a:latin typeface="Times New Roman" panose="02020603050405020304" pitchFamily="18" charset="0"/>
              </a:rPr>
              <a:t>needed to generate the first Ghc1 in revenue. </a:t>
            </a:r>
          </a:p>
          <a:p>
            <a:pPr lvl="1" eaLnBrk="1" hangingPunct="1"/>
            <a:r>
              <a:rPr lang="en-US" altLang="en-US">
                <a:latin typeface="Times New Roman" panose="02020603050405020304" pitchFamily="18" charset="0"/>
              </a:rPr>
              <a:t>The point of this exercise is to determine if the proposed venture is realistic given the total start-up cash needed.</a:t>
            </a:r>
          </a:p>
        </p:txBody>
      </p:sp>
      <p:sp>
        <p:nvSpPr>
          <p:cNvPr id="38917" name="Footer Placeholder 5">
            <a:extLst>
              <a:ext uri="{FF2B5EF4-FFF2-40B4-BE49-F238E27FC236}">
                <a16:creationId xmlns:a16="http://schemas.microsoft.com/office/drawing/2014/main" id="{C4FCA2E4-F115-4E00-814D-0E49C3F50E7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Copyright © 2016 Pearson Education Ltd. </a:t>
            </a:r>
          </a:p>
        </p:txBody>
      </p:sp>
      <p:sp>
        <p:nvSpPr>
          <p:cNvPr id="38918" name="Slide Number Placeholder 7">
            <a:extLst>
              <a:ext uri="{FF2B5EF4-FFF2-40B4-BE49-F238E27FC236}">
                <a16:creationId xmlns:a16="http://schemas.microsoft.com/office/drawing/2014/main" id="{C3FD2892-A386-449C-BB2E-05845B0319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6B65E6D7-A304-4DE7-9FB7-7E0437E038D9}" type="slidenum">
              <a:rPr lang="en-US" altLang="en-US" sz="1400"/>
              <a:pPr>
                <a:spcBef>
                  <a:spcPct val="0"/>
                </a:spcBef>
                <a:buFontTx/>
                <a:buNone/>
              </a:pPr>
              <a:t>33</a:t>
            </a:fld>
            <a:endParaRPr lang="en-US" altLang="en-US" sz="1400"/>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4597F4F-C6B5-4D6F-8CDB-4F49E24D5E2C}"/>
              </a:ext>
            </a:extLst>
          </p:cNvPr>
          <p:cNvSpPr>
            <a:spLocks noGrp="1" noChangeArrowheads="1"/>
          </p:cNvSpPr>
          <p:nvPr>
            <p:ph type="title"/>
          </p:nvPr>
        </p:nvSpPr>
        <p:spPr>
          <a:xfrm>
            <a:off x="690282" y="623047"/>
            <a:ext cx="10811433" cy="1143000"/>
          </a:xfrm>
        </p:spPr>
        <p:txBody>
          <a:bodyPr/>
          <a:lstStyle/>
          <a:p>
            <a:pPr algn="ctr" eaLnBrk="1" hangingPunct="1"/>
            <a:r>
              <a:rPr lang="en-US" altLang="en-US" sz="3600" dirty="0">
                <a:latin typeface="Times New Roman" panose="02020603050405020304" pitchFamily="18" charset="0"/>
              </a:rPr>
              <a:t>Financial Performance of Similar Businesses</a:t>
            </a:r>
          </a:p>
        </p:txBody>
      </p:sp>
      <p:sp>
        <p:nvSpPr>
          <p:cNvPr id="39939" name="Rectangle 3">
            <a:extLst>
              <a:ext uri="{FF2B5EF4-FFF2-40B4-BE49-F238E27FC236}">
                <a16:creationId xmlns:a16="http://schemas.microsoft.com/office/drawing/2014/main" id="{9CEB7924-C870-4BF5-8E0E-F6139115AA9E}"/>
              </a:ext>
            </a:extLst>
          </p:cNvPr>
          <p:cNvSpPr>
            <a:spLocks noGrp="1" noChangeArrowheads="1"/>
          </p:cNvSpPr>
          <p:nvPr>
            <p:ph type="body" idx="1"/>
          </p:nvPr>
        </p:nvSpPr>
        <p:spPr>
          <a:xfrm>
            <a:off x="941293" y="1766046"/>
            <a:ext cx="10560423" cy="4787153"/>
          </a:xfrm>
        </p:spPr>
        <p:txBody>
          <a:bodyPr/>
          <a:lstStyle/>
          <a:p>
            <a:pPr eaLnBrk="1" hangingPunct="1"/>
            <a:r>
              <a:rPr lang="en-US" altLang="en-US" sz="2300" b="1" dirty="0">
                <a:latin typeface="Times New Roman" panose="02020603050405020304" pitchFamily="18" charset="0"/>
              </a:rPr>
              <a:t>Financial Performance of Similar Businesses</a:t>
            </a:r>
          </a:p>
          <a:p>
            <a:pPr lvl="1" eaLnBrk="1" hangingPunct="1"/>
            <a:r>
              <a:rPr lang="en-US" altLang="en-US" sz="2300" dirty="0">
                <a:latin typeface="Times New Roman" panose="02020603050405020304" pitchFamily="18" charset="0"/>
              </a:rPr>
              <a:t>Estimate the proposed start-up’s financial performance by comparing it to similar, already established businesses.</a:t>
            </a:r>
          </a:p>
          <a:p>
            <a:pPr lvl="1" eaLnBrk="1" hangingPunct="1"/>
            <a:r>
              <a:rPr lang="en-US" altLang="en-US" sz="2300" dirty="0">
                <a:latin typeface="Times New Roman" panose="02020603050405020304" pitchFamily="18" charset="0"/>
              </a:rPr>
              <a:t>There are several ways to doing this, all of which involve a little ethical detective work.</a:t>
            </a:r>
          </a:p>
          <a:p>
            <a:pPr lvl="2" eaLnBrk="1" hangingPunct="1"/>
            <a:r>
              <a:rPr lang="en-US" altLang="en-US" sz="2300" dirty="0">
                <a:latin typeface="Times New Roman" panose="02020603050405020304" pitchFamily="18" charset="0"/>
              </a:rPr>
              <a:t>First, there are many reports available, some for free and some that require a fee, offering detailed industry trend analysis and reports on thousands of individual firms.</a:t>
            </a:r>
          </a:p>
          <a:p>
            <a:pPr lvl="2" eaLnBrk="1" hangingPunct="1"/>
            <a:r>
              <a:rPr lang="en-US" altLang="en-US" sz="2300" dirty="0">
                <a:latin typeface="Times New Roman" panose="02020603050405020304" pitchFamily="18" charset="0"/>
              </a:rPr>
              <a:t>Second, simple observational research may be needed.  For example, the owners of New Venture Fitness Drinks could estimate their sales by tracking the number of people who patronize similar restaurants and estimating the average amount each customer spends.</a:t>
            </a: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2BFE4A0-420A-4844-9D31-B859AD50EC4F}"/>
              </a:ext>
            </a:extLst>
          </p:cNvPr>
          <p:cNvSpPr>
            <a:spLocks noGrp="1" noChangeArrowheads="1"/>
          </p:cNvSpPr>
          <p:nvPr>
            <p:ph type="title"/>
          </p:nvPr>
        </p:nvSpPr>
        <p:spPr>
          <a:xfrm>
            <a:off x="838199" y="717177"/>
            <a:ext cx="10403541" cy="1143000"/>
          </a:xfrm>
        </p:spPr>
        <p:txBody>
          <a:bodyPr>
            <a:normAutofit fontScale="90000"/>
          </a:bodyPr>
          <a:lstStyle/>
          <a:p>
            <a:pPr eaLnBrk="1" hangingPunct="1"/>
            <a:r>
              <a:rPr lang="en-US" altLang="en-US" sz="3600" dirty="0">
                <a:latin typeface="Times New Roman" panose="02020603050405020304" pitchFamily="18" charset="0"/>
              </a:rPr>
              <a:t>Overall Financial Attractiveness of the Proposed Venture</a:t>
            </a:r>
            <a:br>
              <a:rPr lang="en-US" altLang="en-US" sz="3600" dirty="0">
                <a:latin typeface="Times New Roman" panose="02020603050405020304" pitchFamily="18" charset="0"/>
              </a:rPr>
            </a:br>
            <a:r>
              <a:rPr lang="en-US" altLang="en-US" sz="2000" dirty="0">
                <a:latin typeface="Times New Roman" panose="02020603050405020304" pitchFamily="18" charset="0"/>
              </a:rPr>
              <a:t>1 of 2</a:t>
            </a:r>
            <a:endParaRPr lang="en-US" altLang="en-US" sz="3600" dirty="0">
              <a:latin typeface="Times New Roman" panose="02020603050405020304" pitchFamily="18" charset="0"/>
            </a:endParaRPr>
          </a:p>
        </p:txBody>
      </p:sp>
      <p:sp>
        <p:nvSpPr>
          <p:cNvPr id="40963" name="Rectangle 3">
            <a:extLst>
              <a:ext uri="{FF2B5EF4-FFF2-40B4-BE49-F238E27FC236}">
                <a16:creationId xmlns:a16="http://schemas.microsoft.com/office/drawing/2014/main" id="{1DDA970E-B238-4CB5-B8CB-74F2A75842E1}"/>
              </a:ext>
            </a:extLst>
          </p:cNvPr>
          <p:cNvSpPr>
            <a:spLocks noGrp="1" noChangeArrowheads="1"/>
          </p:cNvSpPr>
          <p:nvPr>
            <p:ph type="body" idx="1"/>
          </p:nvPr>
        </p:nvSpPr>
        <p:spPr>
          <a:xfrm>
            <a:off x="1676400" y="1976718"/>
            <a:ext cx="8915400" cy="4652682"/>
          </a:xfrm>
        </p:spPr>
        <p:txBody>
          <a:bodyPr/>
          <a:lstStyle/>
          <a:p>
            <a:pPr eaLnBrk="1" hangingPunct="1"/>
            <a:r>
              <a:rPr lang="en-US" altLang="en-US" b="1" dirty="0">
                <a:latin typeface="Times New Roman" panose="02020603050405020304" pitchFamily="18" charset="0"/>
              </a:rPr>
              <a:t>Overall Financial Attractiveness of the Proposed Investment</a:t>
            </a:r>
          </a:p>
          <a:p>
            <a:pPr lvl="1" eaLnBrk="1" hangingPunct="1"/>
            <a:r>
              <a:rPr lang="en-US" altLang="en-US" dirty="0">
                <a:latin typeface="Times New Roman" panose="02020603050405020304" pitchFamily="18" charset="0"/>
              </a:rPr>
              <a:t>A number of other financial factors are associated with promising business start-ups.  </a:t>
            </a:r>
          </a:p>
          <a:p>
            <a:pPr lvl="1" eaLnBrk="1" hangingPunct="1"/>
            <a:r>
              <a:rPr lang="en-US" altLang="en-US" dirty="0">
                <a:latin typeface="Times New Roman" panose="02020603050405020304" pitchFamily="18" charset="0"/>
              </a:rPr>
              <a:t>In the feasibility analysis stage, the extent to which a business opportunity is positive relative to each factor is based on an estimate rather than actual performance.</a:t>
            </a:r>
          </a:p>
          <a:p>
            <a:pPr lvl="1" eaLnBrk="1" hangingPunct="1"/>
            <a:r>
              <a:rPr lang="en-US" altLang="en-US" dirty="0">
                <a:latin typeface="Times New Roman" panose="02020603050405020304" pitchFamily="18" charset="0"/>
              </a:rPr>
              <a:t>The table on the next slide lists the factors that pertain to the overall attractiveness of the financial feasibility of the business idea.</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9840A845-F20C-456E-8DAC-CBD89C3426A5}"/>
              </a:ext>
            </a:extLst>
          </p:cNvPr>
          <p:cNvSpPr>
            <a:spLocks noGrp="1" noChangeArrowheads="1"/>
          </p:cNvSpPr>
          <p:nvPr>
            <p:ph type="title"/>
          </p:nvPr>
        </p:nvSpPr>
        <p:spPr>
          <a:xfrm>
            <a:off x="1228164" y="744539"/>
            <a:ext cx="10376648" cy="1143000"/>
          </a:xfrm>
        </p:spPr>
        <p:txBody>
          <a:bodyPr>
            <a:normAutofit fontScale="90000"/>
          </a:bodyPr>
          <a:lstStyle/>
          <a:p>
            <a:pPr eaLnBrk="1" hangingPunct="1"/>
            <a:r>
              <a:rPr lang="en-US" altLang="en-US" sz="3600" dirty="0">
                <a:latin typeface="Times New Roman" panose="02020603050405020304" pitchFamily="18" charset="0"/>
              </a:rPr>
              <a:t>Overall Financial Attractiveness of the Proposed Venture</a:t>
            </a:r>
            <a:br>
              <a:rPr lang="en-US" altLang="en-US" sz="3600" dirty="0">
                <a:latin typeface="Times New Roman" panose="02020603050405020304" pitchFamily="18" charset="0"/>
              </a:rPr>
            </a:br>
            <a:r>
              <a:rPr lang="en-US" altLang="en-US" sz="2000" dirty="0">
                <a:latin typeface="Times New Roman" panose="02020603050405020304" pitchFamily="18" charset="0"/>
              </a:rPr>
              <a:t>2 of 2</a:t>
            </a:r>
            <a:endParaRPr lang="en-US" altLang="en-US" sz="3600" dirty="0">
              <a:latin typeface="Times New Roman" panose="02020603050405020304" pitchFamily="18" charset="0"/>
            </a:endParaRPr>
          </a:p>
        </p:txBody>
      </p:sp>
      <p:sp>
        <p:nvSpPr>
          <p:cNvPr id="41988" name="Text Box 6">
            <a:extLst>
              <a:ext uri="{FF2B5EF4-FFF2-40B4-BE49-F238E27FC236}">
                <a16:creationId xmlns:a16="http://schemas.microsoft.com/office/drawing/2014/main" id="{06F71404-1334-4047-9E67-9B792FA556AB}"/>
              </a:ext>
            </a:extLst>
          </p:cNvPr>
          <p:cNvSpPr txBox="1">
            <a:spLocks noChangeArrowheads="1"/>
          </p:cNvSpPr>
          <p:nvPr/>
        </p:nvSpPr>
        <p:spPr bwMode="auto">
          <a:xfrm>
            <a:off x="2057400" y="1600201"/>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2400" dirty="0">
                <a:latin typeface="Times New Roman" panose="02020603050405020304" pitchFamily="18" charset="0"/>
              </a:rPr>
              <a:t>Financial Factors Associated With Promising Business Opportunities</a:t>
            </a:r>
          </a:p>
        </p:txBody>
      </p:sp>
      <p:sp>
        <p:nvSpPr>
          <p:cNvPr id="41989" name="Rectangle 9">
            <a:extLst>
              <a:ext uri="{FF2B5EF4-FFF2-40B4-BE49-F238E27FC236}">
                <a16:creationId xmlns:a16="http://schemas.microsoft.com/office/drawing/2014/main" id="{6AD0EFE5-63C2-46EC-8616-3380B1B9526F}"/>
              </a:ext>
            </a:extLst>
          </p:cNvPr>
          <p:cNvSpPr>
            <a:spLocks noChangeArrowheads="1"/>
          </p:cNvSpPr>
          <p:nvPr/>
        </p:nvSpPr>
        <p:spPr bwMode="auto">
          <a:xfrm>
            <a:off x="1828800" y="2430464"/>
            <a:ext cx="8686800" cy="4275137"/>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4000">
              <a:latin typeface="Times New Roman" panose="02020603050405020304" pitchFamily="18" charset="0"/>
            </a:endParaRPr>
          </a:p>
        </p:txBody>
      </p:sp>
      <p:sp>
        <p:nvSpPr>
          <p:cNvPr id="41990" name="Text Box 10">
            <a:extLst>
              <a:ext uri="{FF2B5EF4-FFF2-40B4-BE49-F238E27FC236}">
                <a16:creationId xmlns:a16="http://schemas.microsoft.com/office/drawing/2014/main" id="{939E7F43-B7C9-484C-A29A-67D717BFC5C0}"/>
              </a:ext>
            </a:extLst>
          </p:cNvPr>
          <p:cNvSpPr txBox="1">
            <a:spLocks noChangeArrowheads="1"/>
          </p:cNvSpPr>
          <p:nvPr/>
        </p:nvSpPr>
        <p:spPr bwMode="auto">
          <a:xfrm>
            <a:off x="1828800" y="2667001"/>
            <a:ext cx="88392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lnSpc>
                <a:spcPct val="70000"/>
              </a:lnSpc>
              <a:spcBef>
                <a:spcPct val="50000"/>
              </a:spcBef>
            </a:pPr>
            <a:r>
              <a:rPr lang="en-US" altLang="en-US" sz="1400">
                <a:latin typeface="Times New Roman" panose="02020603050405020304" pitchFamily="18" charset="0"/>
              </a:rPr>
              <a:t> </a:t>
            </a:r>
            <a:r>
              <a:rPr lang="en-US" altLang="en-US" sz="2000"/>
              <a:t>Steady and rapid growth in sales during the first 5 to 7 years in a clearly</a:t>
            </a:r>
          </a:p>
          <a:p>
            <a:pPr eaLnBrk="1" hangingPunct="1">
              <a:lnSpc>
                <a:spcPct val="70000"/>
              </a:lnSpc>
              <a:spcBef>
                <a:spcPct val="50000"/>
              </a:spcBef>
              <a:buFontTx/>
              <a:buNone/>
            </a:pPr>
            <a:r>
              <a:rPr lang="en-US" altLang="en-US" sz="2000"/>
              <a:t>  defined market niche.</a:t>
            </a:r>
          </a:p>
          <a:p>
            <a:pPr eaLnBrk="1" hangingPunct="1">
              <a:lnSpc>
                <a:spcPct val="70000"/>
              </a:lnSpc>
              <a:spcBef>
                <a:spcPct val="50000"/>
              </a:spcBef>
            </a:pPr>
            <a:r>
              <a:rPr lang="en-US" altLang="en-US" sz="2000"/>
              <a:t> High percentage of recurring revenue - meaning that once a firm wins a </a:t>
            </a:r>
          </a:p>
          <a:p>
            <a:pPr eaLnBrk="1" hangingPunct="1">
              <a:lnSpc>
                <a:spcPct val="70000"/>
              </a:lnSpc>
              <a:spcBef>
                <a:spcPct val="50000"/>
              </a:spcBef>
              <a:buFontTx/>
              <a:buNone/>
            </a:pPr>
            <a:r>
              <a:rPr lang="en-US" altLang="en-US" sz="2000"/>
              <a:t>  client, the client will provide recurring sources of revenue.</a:t>
            </a:r>
          </a:p>
          <a:p>
            <a:pPr eaLnBrk="1" hangingPunct="1">
              <a:lnSpc>
                <a:spcPct val="70000"/>
              </a:lnSpc>
              <a:spcBef>
                <a:spcPct val="50000"/>
              </a:spcBef>
            </a:pPr>
            <a:r>
              <a:rPr lang="en-US" altLang="en-US" sz="2000"/>
              <a:t> Ability to forecast income and expenses with a reasonable degree of certainty.</a:t>
            </a:r>
          </a:p>
          <a:p>
            <a:pPr eaLnBrk="1" hangingPunct="1">
              <a:spcBef>
                <a:spcPct val="50000"/>
              </a:spcBef>
            </a:pPr>
            <a:r>
              <a:rPr lang="en-US" altLang="en-US" sz="2000"/>
              <a:t> Internally generated funds to finance and sustain growth.</a:t>
            </a:r>
          </a:p>
          <a:p>
            <a:pPr eaLnBrk="1" hangingPunct="1">
              <a:spcBef>
                <a:spcPct val="50000"/>
              </a:spcBef>
            </a:pPr>
            <a:r>
              <a:rPr lang="en-US" altLang="en-US" sz="2000"/>
              <a:t> Availability of an exit opportunity for investors to convert equity to cash.</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20" y="2103121"/>
            <a:ext cx="6797040" cy="3621405"/>
          </a:xfrm>
          <a:prstGeom prst="rect">
            <a:avLst/>
          </a:prstGeom>
        </p:spPr>
      </p:pic>
      <p:sp>
        <p:nvSpPr>
          <p:cNvPr id="3" name="Title 2"/>
          <p:cNvSpPr>
            <a:spLocks noGrp="1"/>
          </p:cNvSpPr>
          <p:nvPr>
            <p:ph type="title"/>
          </p:nvPr>
        </p:nvSpPr>
        <p:spPr>
          <a:prstGeom prst="rect">
            <a:avLst/>
          </a:prstGeom>
        </p:spPr>
        <p:txBody>
          <a:bodyPr/>
          <a:lstStyle/>
          <a:p>
            <a:pPr algn="ctr"/>
            <a:br>
              <a:rPr lang="en-US" sz="3200" dirty="0">
                <a:solidFill>
                  <a:srgbClr val="FF0000"/>
                </a:solidFill>
                <a:latin typeface="Times New Roman" panose="02020603050405020304" pitchFamily="18" charset="0"/>
                <a:cs typeface="Times New Roman" panose="02020603050405020304" pitchFamily="18" charset="0"/>
              </a:rPr>
            </a:br>
            <a:r>
              <a:rPr lang="en-US" sz="3200" dirty="0">
                <a:solidFill>
                  <a:srgbClr val="FF0000"/>
                </a:solidFill>
                <a:latin typeface="Times New Roman" panose="02020603050405020304" pitchFamily="18" charset="0"/>
                <a:cs typeface="Times New Roman" panose="02020603050405020304" pitchFamily="18" charset="0"/>
              </a:rPr>
              <a:t>ANY QUESTION?</a:t>
            </a:r>
          </a:p>
        </p:txBody>
      </p:sp>
    </p:spTree>
    <p:extLst>
      <p:ext uri="{BB962C8B-B14F-4D97-AF65-F5344CB8AC3E}">
        <p14:creationId xmlns:p14="http://schemas.microsoft.com/office/powerpoint/2010/main" val="4098700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THANK YOU</a:t>
            </a:r>
            <a:endParaRPr lang="en-US"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82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A2C72BF-2650-4F82-B306-5E135140D1E9}"/>
              </a:ext>
            </a:extLst>
          </p:cNvPr>
          <p:cNvSpPr>
            <a:spLocks noGrp="1" noChangeArrowheads="1"/>
          </p:cNvSpPr>
          <p:nvPr>
            <p:ph type="title"/>
          </p:nvPr>
        </p:nvSpPr>
        <p:spPr>
          <a:xfrm>
            <a:off x="1828800" y="609600"/>
            <a:ext cx="8229600" cy="1143000"/>
          </a:xfrm>
        </p:spPr>
        <p:txBody>
          <a:bodyPr/>
          <a:lstStyle/>
          <a:p>
            <a:pPr algn="ctr" eaLnBrk="1" hangingPunct="1"/>
            <a:r>
              <a:rPr lang="en-US" altLang="en-US" sz="3600" dirty="0">
                <a:latin typeface="Times New Roman" panose="02020603050405020304" pitchFamily="18" charset="0"/>
              </a:rPr>
              <a:t>What Is Feasibility Analysis?</a:t>
            </a:r>
          </a:p>
        </p:txBody>
      </p:sp>
      <p:sp>
        <p:nvSpPr>
          <p:cNvPr id="9220" name="Text Box 4">
            <a:extLst>
              <a:ext uri="{FF2B5EF4-FFF2-40B4-BE49-F238E27FC236}">
                <a16:creationId xmlns:a16="http://schemas.microsoft.com/office/drawing/2014/main" id="{E63676E1-185D-49A0-A6C3-D4B0DBF149BF}"/>
              </a:ext>
            </a:extLst>
          </p:cNvPr>
          <p:cNvSpPr txBox="1">
            <a:spLocks noChangeArrowheads="1"/>
          </p:cNvSpPr>
          <p:nvPr/>
        </p:nvSpPr>
        <p:spPr bwMode="auto">
          <a:xfrm>
            <a:off x="1828800" y="2971800"/>
            <a:ext cx="3200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5400">
                <a:latin typeface="Times New Roman" panose="02020603050405020304" pitchFamily="18" charset="0"/>
              </a:rPr>
              <a:t>Feasibility Analysis</a:t>
            </a:r>
          </a:p>
        </p:txBody>
      </p:sp>
      <p:sp>
        <p:nvSpPr>
          <p:cNvPr id="9221" name="Rectangle 5">
            <a:extLst>
              <a:ext uri="{FF2B5EF4-FFF2-40B4-BE49-F238E27FC236}">
                <a16:creationId xmlns:a16="http://schemas.microsoft.com/office/drawing/2014/main" id="{AB6EAF57-9DE2-442A-B5A5-65E1D37077DB}"/>
              </a:ext>
            </a:extLst>
          </p:cNvPr>
          <p:cNvSpPr>
            <a:spLocks noChangeArrowheads="1"/>
          </p:cNvSpPr>
          <p:nvPr/>
        </p:nvSpPr>
        <p:spPr bwMode="auto">
          <a:xfrm>
            <a:off x="4953000" y="1600200"/>
            <a:ext cx="5562600" cy="46482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9222" name="TextBox 9">
            <a:extLst>
              <a:ext uri="{FF2B5EF4-FFF2-40B4-BE49-F238E27FC236}">
                <a16:creationId xmlns:a16="http://schemas.microsoft.com/office/drawing/2014/main" id="{5132A55E-EBFB-47FE-B858-BBAEA6449D69}"/>
              </a:ext>
            </a:extLst>
          </p:cNvPr>
          <p:cNvSpPr txBox="1">
            <a:spLocks noChangeArrowheads="1"/>
          </p:cNvSpPr>
          <p:nvPr/>
        </p:nvSpPr>
        <p:spPr bwMode="auto">
          <a:xfrm>
            <a:off x="5029200" y="1752601"/>
            <a:ext cx="5486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a:latin typeface="Times New Roman" panose="02020603050405020304" pitchFamily="18" charset="0"/>
              </a:rPr>
              <a:t> </a:t>
            </a:r>
            <a:r>
              <a:rPr lang="en-US" altLang="en-US">
                <a:latin typeface="Times New Roman" panose="02020603050405020304" pitchFamily="18" charset="0"/>
              </a:rPr>
              <a:t>Feasibility analysis is the</a:t>
            </a:r>
          </a:p>
          <a:p>
            <a:pPr eaLnBrk="1" hangingPunct="1">
              <a:spcBef>
                <a:spcPct val="0"/>
              </a:spcBef>
              <a:buFontTx/>
              <a:buNone/>
            </a:pPr>
            <a:r>
              <a:rPr lang="en-US" altLang="en-US">
                <a:latin typeface="Times New Roman" panose="02020603050405020304" pitchFamily="18" charset="0"/>
              </a:rPr>
              <a:t>  process of determining whether a business idea is viable.</a:t>
            </a:r>
          </a:p>
          <a:p>
            <a:pPr eaLnBrk="1" hangingPunct="1">
              <a:spcBef>
                <a:spcPct val="0"/>
              </a:spcBef>
            </a:pPr>
            <a:r>
              <a:rPr lang="en-US" altLang="en-US">
                <a:latin typeface="Times New Roman" panose="02020603050405020304" pitchFamily="18" charset="0"/>
              </a:rPr>
              <a:t> It is the preliminary evaluation</a:t>
            </a:r>
          </a:p>
          <a:p>
            <a:pPr eaLnBrk="1" hangingPunct="1">
              <a:spcBef>
                <a:spcPct val="0"/>
              </a:spcBef>
              <a:buFontTx/>
              <a:buNone/>
            </a:pPr>
            <a:r>
              <a:rPr lang="en-US" altLang="en-US">
                <a:latin typeface="Times New Roman" panose="02020603050405020304" pitchFamily="18" charset="0"/>
              </a:rPr>
              <a:t>  of a business idea, conducted </a:t>
            </a:r>
          </a:p>
          <a:p>
            <a:pPr eaLnBrk="1" hangingPunct="1">
              <a:spcBef>
                <a:spcPct val="0"/>
              </a:spcBef>
              <a:buFontTx/>
              <a:buNone/>
            </a:pPr>
            <a:r>
              <a:rPr lang="en-US" altLang="en-US">
                <a:latin typeface="Times New Roman" panose="02020603050405020304" pitchFamily="18" charset="0"/>
              </a:rPr>
              <a:t>  for the purpose of determining</a:t>
            </a:r>
          </a:p>
          <a:p>
            <a:pPr eaLnBrk="1" hangingPunct="1">
              <a:spcBef>
                <a:spcPct val="0"/>
              </a:spcBef>
              <a:buFontTx/>
              <a:buNone/>
            </a:pPr>
            <a:r>
              <a:rPr lang="en-US" altLang="en-US">
                <a:latin typeface="Times New Roman" panose="02020603050405020304" pitchFamily="18" charset="0"/>
              </a:rPr>
              <a:t>  whether the idea is worth</a:t>
            </a:r>
          </a:p>
          <a:p>
            <a:pPr eaLnBrk="1" hangingPunct="1">
              <a:spcBef>
                <a:spcPct val="0"/>
              </a:spcBef>
              <a:buFontTx/>
              <a:buNone/>
            </a:pPr>
            <a:r>
              <a:rPr lang="en-US" altLang="en-US">
                <a:latin typeface="Times New Roman" panose="02020603050405020304" pitchFamily="18" charset="0"/>
              </a:rPr>
              <a:t>  pursuing.</a:t>
            </a:r>
          </a:p>
        </p:txBody>
      </p:sp>
      <p:sp>
        <p:nvSpPr>
          <p:cNvPr id="9224" name="Slide Number Placeholder 8">
            <a:extLst>
              <a:ext uri="{FF2B5EF4-FFF2-40B4-BE49-F238E27FC236}">
                <a16:creationId xmlns:a16="http://schemas.microsoft.com/office/drawing/2014/main" id="{98EBD393-ADA9-45AD-9D51-E104A88F56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910D9868-75DC-4CE0-BB84-9746DB6EBE47}" type="slidenum">
              <a:rPr lang="en-US" altLang="en-US" sz="1400"/>
              <a:pPr>
                <a:spcBef>
                  <a:spcPct val="0"/>
                </a:spcBef>
                <a:buFontTx/>
                <a:buNone/>
              </a:pPr>
              <a:t>4</a:t>
            </a:fld>
            <a:endParaRPr lang="en-US" altLang="en-US" sz="14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A09EF10-A8E3-423E-B737-EE3B14A7E5E4}"/>
              </a:ext>
            </a:extLst>
          </p:cNvPr>
          <p:cNvSpPr>
            <a:spLocks noGrp="1" noChangeArrowheads="1"/>
          </p:cNvSpPr>
          <p:nvPr>
            <p:ph type="title"/>
          </p:nvPr>
        </p:nvSpPr>
        <p:spPr>
          <a:xfrm>
            <a:off x="1752600" y="712694"/>
            <a:ext cx="8229600" cy="1143000"/>
          </a:xfrm>
        </p:spPr>
        <p:txBody>
          <a:bodyPr/>
          <a:lstStyle/>
          <a:p>
            <a:pPr eaLnBrk="1" hangingPunct="1"/>
            <a:r>
              <a:rPr lang="en-US" altLang="en-US" sz="3600" dirty="0">
                <a:latin typeface="Times New Roman" panose="02020603050405020304" pitchFamily="18" charset="0"/>
              </a:rPr>
              <a:t>When To Conduct a Feasibility Analysis</a:t>
            </a:r>
          </a:p>
        </p:txBody>
      </p:sp>
      <p:sp>
        <p:nvSpPr>
          <p:cNvPr id="10243" name="Rectangle 3">
            <a:extLst>
              <a:ext uri="{FF2B5EF4-FFF2-40B4-BE49-F238E27FC236}">
                <a16:creationId xmlns:a16="http://schemas.microsoft.com/office/drawing/2014/main" id="{E07899B0-6766-44B7-ACD2-A13729313FCC}"/>
              </a:ext>
            </a:extLst>
          </p:cNvPr>
          <p:cNvSpPr>
            <a:spLocks noGrp="1" noChangeArrowheads="1"/>
          </p:cNvSpPr>
          <p:nvPr>
            <p:ph type="body" idx="1"/>
          </p:nvPr>
        </p:nvSpPr>
        <p:spPr>
          <a:xfrm>
            <a:off x="838199" y="1855694"/>
            <a:ext cx="10376647" cy="4758625"/>
          </a:xfrm>
        </p:spPr>
        <p:txBody>
          <a:bodyPr/>
          <a:lstStyle/>
          <a:p>
            <a:pPr eaLnBrk="1" hangingPunct="1"/>
            <a:r>
              <a:rPr lang="en-US" altLang="en-US" b="1" dirty="0">
                <a:latin typeface="Times New Roman" panose="02020603050405020304" pitchFamily="18" charset="0"/>
              </a:rPr>
              <a:t>Timing of Feasibility Analysis</a:t>
            </a:r>
          </a:p>
          <a:p>
            <a:pPr lvl="1" eaLnBrk="1" hangingPunct="1"/>
            <a:r>
              <a:rPr lang="en-US" altLang="en-US" dirty="0">
                <a:latin typeface="Times New Roman" panose="02020603050405020304" pitchFamily="18" charset="0"/>
              </a:rPr>
              <a:t>The proper time to conduct a feasibility analysis is early in thinking through the prospects for a new business.</a:t>
            </a:r>
          </a:p>
          <a:p>
            <a:pPr lvl="1" eaLnBrk="1" hangingPunct="1"/>
            <a:r>
              <a:rPr lang="en-US" altLang="en-US" dirty="0">
                <a:latin typeface="Times New Roman" panose="02020603050405020304" pitchFamily="18" charset="0"/>
              </a:rPr>
              <a:t>The thought is to screen ideas before a lot of resources are spent on them.</a:t>
            </a:r>
          </a:p>
          <a:p>
            <a:pPr eaLnBrk="1" hangingPunct="1"/>
            <a:r>
              <a:rPr lang="en-US" altLang="en-US" b="1" dirty="0">
                <a:latin typeface="Times New Roman" panose="02020603050405020304" pitchFamily="18" charset="0"/>
              </a:rPr>
              <a:t>Components of a Properly Conducted Feasibility Analysis</a:t>
            </a:r>
          </a:p>
          <a:p>
            <a:pPr lvl="1" eaLnBrk="1" hangingPunct="1"/>
            <a:r>
              <a:rPr lang="en-US" altLang="en-US" dirty="0">
                <a:latin typeface="Times New Roman" panose="02020603050405020304" pitchFamily="18" charset="0"/>
              </a:rPr>
              <a:t>A properly conducted feasibility analysis includes four separate components, as discussed in the following slides.</a:t>
            </a:r>
          </a:p>
        </p:txBody>
      </p:sp>
      <p:sp>
        <p:nvSpPr>
          <p:cNvPr id="10246" name="Slide Number Placeholder 7">
            <a:extLst>
              <a:ext uri="{FF2B5EF4-FFF2-40B4-BE49-F238E27FC236}">
                <a16:creationId xmlns:a16="http://schemas.microsoft.com/office/drawing/2014/main" id="{4C18C64E-946D-4413-A599-30B781F308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03FCCE81-634D-4B60-A256-0B8F6C9BBB62}" type="slidenum">
              <a:rPr lang="en-US" altLang="en-US" sz="1400"/>
              <a:pPr>
                <a:spcBef>
                  <a:spcPct val="0"/>
                </a:spcBef>
                <a:buFontTx/>
                <a:buNone/>
              </a:pPr>
              <a:t>5</a:t>
            </a:fld>
            <a:endParaRPr lang="en-US" altLang="en-US" sz="140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0B4E8EB-1BD8-4B02-B93F-5EF23E1D19D0}"/>
              </a:ext>
            </a:extLst>
          </p:cNvPr>
          <p:cNvSpPr>
            <a:spLocks noGrp="1" noChangeArrowheads="1"/>
          </p:cNvSpPr>
          <p:nvPr>
            <p:ph type="title"/>
          </p:nvPr>
        </p:nvSpPr>
        <p:spPr>
          <a:xfrm>
            <a:off x="1905000" y="879474"/>
            <a:ext cx="8305800" cy="415925"/>
          </a:xfrm>
        </p:spPr>
        <p:txBody>
          <a:bodyPr>
            <a:normAutofit fontScale="90000"/>
          </a:bodyPr>
          <a:lstStyle/>
          <a:p>
            <a:pPr eaLnBrk="1" hangingPunct="1"/>
            <a:r>
              <a:rPr lang="en-US" altLang="en-US" sz="6000" dirty="0">
                <a:latin typeface="Times New Roman" panose="02020603050405020304" pitchFamily="18" charset="0"/>
              </a:rPr>
              <a:t>Feasibility Analysis</a:t>
            </a:r>
          </a:p>
        </p:txBody>
      </p:sp>
      <p:sp>
        <p:nvSpPr>
          <p:cNvPr id="11268" name="Text Box 7">
            <a:extLst>
              <a:ext uri="{FF2B5EF4-FFF2-40B4-BE49-F238E27FC236}">
                <a16:creationId xmlns:a16="http://schemas.microsoft.com/office/drawing/2014/main" id="{0DB93A17-1188-4F29-BA69-56B7013E619C}"/>
              </a:ext>
            </a:extLst>
          </p:cNvPr>
          <p:cNvSpPr txBox="1">
            <a:spLocks noChangeArrowheads="1"/>
          </p:cNvSpPr>
          <p:nvPr/>
        </p:nvSpPr>
        <p:spPr bwMode="auto">
          <a:xfrm>
            <a:off x="1828800" y="1676401"/>
            <a:ext cx="8458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75000"/>
              </a:lnSpc>
              <a:spcBef>
                <a:spcPct val="50000"/>
              </a:spcBef>
              <a:buFontTx/>
              <a:buNone/>
            </a:pPr>
            <a:r>
              <a:rPr lang="en-US" altLang="en-US" sz="2800">
                <a:latin typeface="Times New Roman" panose="02020603050405020304" pitchFamily="18" charset="0"/>
              </a:rPr>
              <a:t>Role of feasibility analysis in developing business ideas.</a:t>
            </a:r>
          </a:p>
        </p:txBody>
      </p:sp>
      <p:sp>
        <p:nvSpPr>
          <p:cNvPr id="11269" name="Slide Number Placeholder 8">
            <a:extLst>
              <a:ext uri="{FF2B5EF4-FFF2-40B4-BE49-F238E27FC236}">
                <a16:creationId xmlns:a16="http://schemas.microsoft.com/office/drawing/2014/main" id="{100FCB55-DBD3-4A8C-AF41-00B3A9C25E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CFE454B4-F1CF-44A9-BBE3-6F75C084B423}" type="slidenum">
              <a:rPr lang="en-US" altLang="en-US" sz="1400"/>
              <a:pPr>
                <a:spcBef>
                  <a:spcPct val="0"/>
                </a:spcBef>
                <a:buFontTx/>
                <a:buNone/>
              </a:pPr>
              <a:t>6</a:t>
            </a:fld>
            <a:endParaRPr lang="en-US" altLang="en-US" sz="1400"/>
          </a:p>
        </p:txBody>
      </p:sp>
      <p:pic>
        <p:nvPicPr>
          <p:cNvPr id="11270" name="Picture 2">
            <a:extLst>
              <a:ext uri="{FF2B5EF4-FFF2-40B4-BE49-F238E27FC236}">
                <a16:creationId xmlns:a16="http://schemas.microsoft.com/office/drawing/2014/main" id="{7B3F3B6F-88E2-41C5-B287-4EDFFE69D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092326"/>
            <a:ext cx="8801100"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B073307-CE01-4BA4-8DFE-7EF4FE4426A5}"/>
              </a:ext>
            </a:extLst>
          </p:cNvPr>
          <p:cNvSpPr>
            <a:spLocks noGrp="1" noChangeArrowheads="1"/>
          </p:cNvSpPr>
          <p:nvPr>
            <p:ph type="title"/>
          </p:nvPr>
        </p:nvSpPr>
        <p:spPr>
          <a:xfrm>
            <a:off x="1981200" y="688974"/>
            <a:ext cx="8229600" cy="606426"/>
          </a:xfrm>
        </p:spPr>
        <p:txBody>
          <a:bodyPr>
            <a:normAutofit fontScale="90000"/>
          </a:bodyPr>
          <a:lstStyle/>
          <a:p>
            <a:pPr eaLnBrk="1" hangingPunct="1"/>
            <a:r>
              <a:rPr lang="en-US" altLang="en-US" sz="4800" dirty="0">
                <a:latin typeface="Times New Roman" panose="02020603050405020304" pitchFamily="18" charset="0"/>
              </a:rPr>
              <a:t>Forms of Feasibility Analysis</a:t>
            </a:r>
          </a:p>
        </p:txBody>
      </p:sp>
      <p:sp>
        <p:nvSpPr>
          <p:cNvPr id="12292" name="Rectangle 6">
            <a:extLst>
              <a:ext uri="{FF2B5EF4-FFF2-40B4-BE49-F238E27FC236}">
                <a16:creationId xmlns:a16="http://schemas.microsoft.com/office/drawing/2014/main" id="{FA3D1EA2-EF92-40F4-84C3-71D2C8F05F45}"/>
              </a:ext>
            </a:extLst>
          </p:cNvPr>
          <p:cNvSpPr>
            <a:spLocks noChangeArrowheads="1"/>
          </p:cNvSpPr>
          <p:nvPr/>
        </p:nvSpPr>
        <p:spPr bwMode="auto">
          <a:xfrm>
            <a:off x="1676400" y="1524000"/>
            <a:ext cx="4319588" cy="2057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4800">
                <a:latin typeface="Times New Roman" panose="02020603050405020304" pitchFamily="18" charset="0"/>
              </a:rPr>
              <a:t>Product/Service </a:t>
            </a:r>
          </a:p>
          <a:p>
            <a:pPr algn="ctr" eaLnBrk="1" hangingPunct="1">
              <a:spcBef>
                <a:spcPct val="0"/>
              </a:spcBef>
              <a:buFontTx/>
              <a:buNone/>
            </a:pPr>
            <a:r>
              <a:rPr lang="en-US" altLang="en-US" sz="4800">
                <a:latin typeface="Times New Roman" panose="02020603050405020304" pitchFamily="18" charset="0"/>
              </a:rPr>
              <a:t>Feasibility</a:t>
            </a:r>
          </a:p>
        </p:txBody>
      </p:sp>
      <p:sp>
        <p:nvSpPr>
          <p:cNvPr id="12293" name="Rectangle 6">
            <a:extLst>
              <a:ext uri="{FF2B5EF4-FFF2-40B4-BE49-F238E27FC236}">
                <a16:creationId xmlns:a16="http://schemas.microsoft.com/office/drawing/2014/main" id="{F3BC898D-94C0-44D5-84B2-EA531F305D67}"/>
              </a:ext>
            </a:extLst>
          </p:cNvPr>
          <p:cNvSpPr>
            <a:spLocks noChangeArrowheads="1"/>
          </p:cNvSpPr>
          <p:nvPr/>
        </p:nvSpPr>
        <p:spPr bwMode="auto">
          <a:xfrm>
            <a:off x="1676400" y="3962401"/>
            <a:ext cx="4319588" cy="22066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5400">
                <a:latin typeface="Times New Roman" panose="02020603050405020304" pitchFamily="18" charset="0"/>
              </a:rPr>
              <a:t>Organizational </a:t>
            </a:r>
          </a:p>
          <a:p>
            <a:pPr algn="ctr" eaLnBrk="1" hangingPunct="1">
              <a:spcBef>
                <a:spcPct val="0"/>
              </a:spcBef>
              <a:buFontTx/>
              <a:buNone/>
            </a:pPr>
            <a:r>
              <a:rPr lang="en-US" altLang="en-US" sz="5400">
                <a:latin typeface="Times New Roman" panose="02020603050405020304" pitchFamily="18" charset="0"/>
              </a:rPr>
              <a:t>Feasibility</a:t>
            </a:r>
          </a:p>
        </p:txBody>
      </p:sp>
      <p:sp>
        <p:nvSpPr>
          <p:cNvPr id="12294" name="Rectangle 6">
            <a:extLst>
              <a:ext uri="{FF2B5EF4-FFF2-40B4-BE49-F238E27FC236}">
                <a16:creationId xmlns:a16="http://schemas.microsoft.com/office/drawing/2014/main" id="{E5F230A8-18D1-4D84-A61A-F83F8EA4E193}"/>
              </a:ext>
            </a:extLst>
          </p:cNvPr>
          <p:cNvSpPr>
            <a:spLocks noChangeArrowheads="1"/>
          </p:cNvSpPr>
          <p:nvPr/>
        </p:nvSpPr>
        <p:spPr bwMode="auto">
          <a:xfrm>
            <a:off x="6324600" y="1524000"/>
            <a:ext cx="4038600" cy="2057400"/>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4800">
                <a:latin typeface="Times New Roman" panose="02020603050405020304" pitchFamily="18" charset="0"/>
              </a:rPr>
              <a:t>Industry/Target </a:t>
            </a:r>
          </a:p>
          <a:p>
            <a:pPr algn="ctr" eaLnBrk="1" hangingPunct="1">
              <a:spcBef>
                <a:spcPct val="0"/>
              </a:spcBef>
              <a:buFontTx/>
              <a:buNone/>
            </a:pPr>
            <a:r>
              <a:rPr lang="en-US" altLang="en-US" sz="4800">
                <a:latin typeface="Times New Roman" panose="02020603050405020304" pitchFamily="18" charset="0"/>
              </a:rPr>
              <a:t>Market</a:t>
            </a:r>
          </a:p>
          <a:p>
            <a:pPr algn="ctr" eaLnBrk="1" hangingPunct="1">
              <a:spcBef>
                <a:spcPct val="0"/>
              </a:spcBef>
              <a:buFontTx/>
              <a:buNone/>
            </a:pPr>
            <a:r>
              <a:rPr lang="en-US" altLang="en-US" sz="4800">
                <a:latin typeface="Times New Roman" panose="02020603050405020304" pitchFamily="18" charset="0"/>
              </a:rPr>
              <a:t>Feasibility</a:t>
            </a:r>
          </a:p>
        </p:txBody>
      </p:sp>
      <p:sp>
        <p:nvSpPr>
          <p:cNvPr id="12295" name="Rectangle 6">
            <a:extLst>
              <a:ext uri="{FF2B5EF4-FFF2-40B4-BE49-F238E27FC236}">
                <a16:creationId xmlns:a16="http://schemas.microsoft.com/office/drawing/2014/main" id="{15CEADEF-5E3B-4FA3-901B-78BE96F2541B}"/>
              </a:ext>
            </a:extLst>
          </p:cNvPr>
          <p:cNvSpPr>
            <a:spLocks noChangeArrowheads="1"/>
          </p:cNvSpPr>
          <p:nvPr/>
        </p:nvSpPr>
        <p:spPr bwMode="auto">
          <a:xfrm>
            <a:off x="6324600" y="3962401"/>
            <a:ext cx="4038600" cy="2206625"/>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5400">
                <a:latin typeface="Times New Roman" panose="02020603050405020304" pitchFamily="18" charset="0"/>
              </a:rPr>
              <a:t>Financial </a:t>
            </a:r>
          </a:p>
          <a:p>
            <a:pPr algn="ctr" eaLnBrk="1" hangingPunct="1">
              <a:spcBef>
                <a:spcPct val="0"/>
              </a:spcBef>
              <a:buFontTx/>
              <a:buNone/>
            </a:pPr>
            <a:r>
              <a:rPr lang="en-US" altLang="en-US" sz="5400">
                <a:latin typeface="Times New Roman" panose="02020603050405020304" pitchFamily="18" charset="0"/>
              </a:rPr>
              <a:t>Feasibility</a:t>
            </a:r>
          </a:p>
        </p:txBody>
      </p:sp>
      <p:sp>
        <p:nvSpPr>
          <p:cNvPr id="12297" name="Slide Number Placeholder 10">
            <a:extLst>
              <a:ext uri="{FF2B5EF4-FFF2-40B4-BE49-F238E27FC236}">
                <a16:creationId xmlns:a16="http://schemas.microsoft.com/office/drawing/2014/main" id="{8FB995B8-5FE4-4976-AF95-A3F9B106FB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34B0EA1E-F8AA-4FC1-BA89-9577B41AF508}" type="slidenum">
              <a:rPr lang="en-US" altLang="en-US" sz="1400"/>
              <a:pPr>
                <a:spcBef>
                  <a:spcPct val="0"/>
                </a:spcBef>
                <a:buFontTx/>
                <a:buNone/>
              </a:pPr>
              <a:t>7</a:t>
            </a:fld>
            <a:endParaRPr lang="en-US" altLang="en-US" sz="140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BD8A73C-88FB-4615-B785-3FF590F36E50}"/>
              </a:ext>
            </a:extLst>
          </p:cNvPr>
          <p:cNvSpPr>
            <a:spLocks noGrp="1" noChangeArrowheads="1"/>
          </p:cNvSpPr>
          <p:nvPr>
            <p:ph type="title"/>
          </p:nvPr>
        </p:nvSpPr>
        <p:spPr>
          <a:xfrm>
            <a:off x="806825" y="524434"/>
            <a:ext cx="10838328" cy="770965"/>
          </a:xfrm>
        </p:spPr>
        <p:txBody>
          <a:bodyPr/>
          <a:lstStyle/>
          <a:p>
            <a:pPr eaLnBrk="1" hangingPunct="1"/>
            <a:r>
              <a:rPr lang="en-US" altLang="en-US" sz="3600" dirty="0">
                <a:latin typeface="Times New Roman" panose="02020603050405020304" pitchFamily="18" charset="0"/>
              </a:rPr>
              <a:t>Outline for a Comprehensive Feasibility Analysis</a:t>
            </a:r>
          </a:p>
        </p:txBody>
      </p:sp>
      <p:sp>
        <p:nvSpPr>
          <p:cNvPr id="13315" name="Line 4">
            <a:extLst>
              <a:ext uri="{FF2B5EF4-FFF2-40B4-BE49-F238E27FC236}">
                <a16:creationId xmlns:a16="http://schemas.microsoft.com/office/drawing/2014/main" id="{EDB6E88C-FD12-487D-B545-5873D02D29E9}"/>
              </a:ext>
            </a:extLst>
          </p:cNvPr>
          <p:cNvSpPr>
            <a:spLocks noChangeShapeType="1"/>
          </p:cNvSpPr>
          <p:nvPr/>
        </p:nvSpPr>
        <p:spPr bwMode="auto">
          <a:xfrm>
            <a:off x="1524000" y="1295400"/>
            <a:ext cx="91440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a:lstStyle/>
          <a:p>
            <a:endParaRPr lang="en-GH"/>
          </a:p>
        </p:txBody>
      </p:sp>
      <p:pic>
        <p:nvPicPr>
          <p:cNvPr id="13316" name="Picture 7">
            <a:extLst>
              <a:ext uri="{FF2B5EF4-FFF2-40B4-BE49-F238E27FC236}">
                <a16:creationId xmlns:a16="http://schemas.microsoft.com/office/drawing/2014/main" id="{7DF56518-D8DD-43A5-892E-9C64D2FBD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76350"/>
            <a:ext cx="90678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Slide Number Placeholder 6">
            <a:extLst>
              <a:ext uri="{FF2B5EF4-FFF2-40B4-BE49-F238E27FC236}">
                <a16:creationId xmlns:a16="http://schemas.microsoft.com/office/drawing/2014/main" id="{A6FC290E-429E-4FD0-9E18-D9CD469983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9551EEFF-C384-4A03-B794-3B2CBC374453}" type="slidenum">
              <a:rPr lang="en-US" altLang="en-US" sz="1400"/>
              <a:pPr>
                <a:spcBef>
                  <a:spcPct val="0"/>
                </a:spcBef>
                <a:buFontTx/>
                <a:buNone/>
              </a:pPr>
              <a:t>8</a:t>
            </a:fld>
            <a:endParaRPr lang="en-US" altLang="en-US" sz="14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3FDA009-1A3D-47E5-ACBF-707A3E50189A}"/>
              </a:ext>
            </a:extLst>
          </p:cNvPr>
          <p:cNvSpPr>
            <a:spLocks noGrp="1" noChangeArrowheads="1"/>
          </p:cNvSpPr>
          <p:nvPr>
            <p:ph type="title"/>
          </p:nvPr>
        </p:nvSpPr>
        <p:spPr>
          <a:xfrm>
            <a:off x="1981200" y="917576"/>
            <a:ext cx="8229600" cy="377824"/>
          </a:xfrm>
        </p:spPr>
        <p:txBody>
          <a:bodyPr>
            <a:normAutofit fontScale="90000"/>
          </a:bodyPr>
          <a:lstStyle/>
          <a:p>
            <a:pPr eaLnBrk="1" hangingPunct="1"/>
            <a:r>
              <a:rPr lang="en-US" altLang="en-US" sz="4000" dirty="0">
                <a:latin typeface="Times New Roman" panose="02020603050405020304" pitchFamily="18" charset="0"/>
              </a:rPr>
              <a:t>Product/Service Feasibility Analysis</a:t>
            </a:r>
            <a:br>
              <a:rPr lang="en-US" altLang="en-US" sz="3600" dirty="0">
                <a:latin typeface="Times New Roman" panose="02020603050405020304" pitchFamily="18" charset="0"/>
              </a:rPr>
            </a:br>
            <a:endParaRPr lang="en-US" altLang="en-US" sz="3600" dirty="0">
              <a:latin typeface="Times New Roman" panose="02020603050405020304" pitchFamily="18" charset="0"/>
            </a:endParaRPr>
          </a:p>
        </p:txBody>
      </p:sp>
      <p:sp>
        <p:nvSpPr>
          <p:cNvPr id="14340" name="Text Box 4">
            <a:extLst>
              <a:ext uri="{FF2B5EF4-FFF2-40B4-BE49-F238E27FC236}">
                <a16:creationId xmlns:a16="http://schemas.microsoft.com/office/drawing/2014/main" id="{3D654834-566D-4D17-8F0C-AF1F624E8958}"/>
              </a:ext>
            </a:extLst>
          </p:cNvPr>
          <p:cNvSpPr txBox="1">
            <a:spLocks noChangeArrowheads="1"/>
          </p:cNvSpPr>
          <p:nvPr/>
        </p:nvSpPr>
        <p:spPr bwMode="auto">
          <a:xfrm>
            <a:off x="1524000" y="2514601"/>
            <a:ext cx="3581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FontTx/>
              <a:buNone/>
            </a:pPr>
            <a:r>
              <a:rPr lang="en-US" altLang="en-US" sz="4000">
                <a:latin typeface="Times New Roman" panose="02020603050405020304" pitchFamily="18" charset="0"/>
              </a:rPr>
              <a:t>Product/Service </a:t>
            </a:r>
          </a:p>
          <a:p>
            <a:pPr algn="ctr" eaLnBrk="1" hangingPunct="1">
              <a:spcBef>
                <a:spcPct val="50000"/>
              </a:spcBef>
              <a:buFontTx/>
              <a:buNone/>
            </a:pPr>
            <a:r>
              <a:rPr lang="en-US" altLang="en-US" sz="4000">
                <a:latin typeface="Times New Roman" panose="02020603050405020304" pitchFamily="18" charset="0"/>
              </a:rPr>
              <a:t>Feasibility Analysis</a:t>
            </a:r>
          </a:p>
        </p:txBody>
      </p:sp>
      <p:sp>
        <p:nvSpPr>
          <p:cNvPr id="14341" name="Rectangle 5">
            <a:extLst>
              <a:ext uri="{FF2B5EF4-FFF2-40B4-BE49-F238E27FC236}">
                <a16:creationId xmlns:a16="http://schemas.microsoft.com/office/drawing/2014/main" id="{1C0E754D-E7E7-405D-BDE2-8040C38461C1}"/>
              </a:ext>
            </a:extLst>
          </p:cNvPr>
          <p:cNvSpPr>
            <a:spLocks noChangeArrowheads="1"/>
          </p:cNvSpPr>
          <p:nvPr/>
        </p:nvSpPr>
        <p:spPr bwMode="auto">
          <a:xfrm>
            <a:off x="5181600" y="1290638"/>
            <a:ext cx="5105400" cy="5338762"/>
          </a:xfrm>
          <a:prstGeom prst="rect">
            <a:avLst/>
          </a:prstGeom>
          <a:solidFill>
            <a:srgbClr val="FFFFCC"/>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endParaRPr lang="en-US" altLang="en-US" sz="2400">
              <a:latin typeface="Times New Roman" panose="02020603050405020304" pitchFamily="18" charset="0"/>
            </a:endParaRPr>
          </a:p>
        </p:txBody>
      </p:sp>
      <p:sp>
        <p:nvSpPr>
          <p:cNvPr id="14342" name="TextBox 11">
            <a:extLst>
              <a:ext uri="{FF2B5EF4-FFF2-40B4-BE49-F238E27FC236}">
                <a16:creationId xmlns:a16="http://schemas.microsoft.com/office/drawing/2014/main" id="{22BF4622-225D-4D4D-9D02-5DA14652999E}"/>
              </a:ext>
            </a:extLst>
          </p:cNvPr>
          <p:cNvSpPr txBox="1">
            <a:spLocks noChangeArrowheads="1"/>
          </p:cNvSpPr>
          <p:nvPr/>
        </p:nvSpPr>
        <p:spPr bwMode="auto">
          <a:xfrm>
            <a:off x="5562600" y="1600200"/>
            <a:ext cx="464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a:latin typeface="Times New Roman" panose="02020603050405020304" pitchFamily="18" charset="0"/>
              </a:rPr>
              <a:t>Purpose</a:t>
            </a:r>
          </a:p>
        </p:txBody>
      </p:sp>
      <p:sp>
        <p:nvSpPr>
          <p:cNvPr id="14343" name="TextBox 12">
            <a:extLst>
              <a:ext uri="{FF2B5EF4-FFF2-40B4-BE49-F238E27FC236}">
                <a16:creationId xmlns:a16="http://schemas.microsoft.com/office/drawing/2014/main" id="{F91C08A9-9A9C-41EF-AD40-784DFD40981A}"/>
              </a:ext>
            </a:extLst>
          </p:cNvPr>
          <p:cNvSpPr txBox="1">
            <a:spLocks noChangeArrowheads="1"/>
          </p:cNvSpPr>
          <p:nvPr/>
        </p:nvSpPr>
        <p:spPr bwMode="auto">
          <a:xfrm>
            <a:off x="5257800" y="2133601"/>
            <a:ext cx="4953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a:latin typeface="Times New Roman" panose="02020603050405020304" pitchFamily="18" charset="0"/>
              </a:rPr>
              <a:t> </a:t>
            </a:r>
            <a:r>
              <a:rPr lang="en-US" altLang="en-US" sz="2800">
                <a:latin typeface="Times New Roman" panose="02020603050405020304" pitchFamily="18" charset="0"/>
              </a:rPr>
              <a:t>Is an assessment of the overall</a:t>
            </a:r>
          </a:p>
          <a:p>
            <a:pPr eaLnBrk="1" hangingPunct="1">
              <a:spcBef>
                <a:spcPct val="0"/>
              </a:spcBef>
              <a:buFontTx/>
              <a:buNone/>
            </a:pPr>
            <a:r>
              <a:rPr lang="en-US" altLang="en-US" sz="2800">
                <a:latin typeface="Times New Roman" panose="02020603050405020304" pitchFamily="18" charset="0"/>
              </a:rPr>
              <a:t>  appeal of the product or service</a:t>
            </a:r>
          </a:p>
          <a:p>
            <a:pPr eaLnBrk="1" hangingPunct="1">
              <a:spcBef>
                <a:spcPct val="0"/>
              </a:spcBef>
              <a:buFontTx/>
              <a:buNone/>
            </a:pPr>
            <a:r>
              <a:rPr lang="en-US" altLang="en-US" sz="2800">
                <a:latin typeface="Times New Roman" panose="02020603050405020304" pitchFamily="18" charset="0"/>
              </a:rPr>
              <a:t>  being proposed.</a:t>
            </a:r>
          </a:p>
          <a:p>
            <a:pPr eaLnBrk="1" hangingPunct="1">
              <a:spcBef>
                <a:spcPct val="0"/>
              </a:spcBef>
            </a:pPr>
            <a:r>
              <a:rPr lang="en-US" altLang="en-US" sz="2800">
                <a:latin typeface="Times New Roman" panose="02020603050405020304" pitchFamily="18" charset="0"/>
              </a:rPr>
              <a:t> Before a prospective firm rushes a new product or service into development, it should be sure that the product or service is what prospective customer want.</a:t>
            </a:r>
          </a:p>
        </p:txBody>
      </p:sp>
      <p:sp>
        <p:nvSpPr>
          <p:cNvPr id="14344" name="Slide Number Placeholder 9">
            <a:extLst>
              <a:ext uri="{FF2B5EF4-FFF2-40B4-BE49-F238E27FC236}">
                <a16:creationId xmlns:a16="http://schemas.microsoft.com/office/drawing/2014/main" id="{22568A1B-41F0-42B3-B84B-1D11A3B919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400"/>
              <a:t>3-</a:t>
            </a:r>
            <a:fld id="{BC002792-325F-4A55-898F-4F7D74367DDE}" type="slidenum">
              <a:rPr lang="en-US" altLang="en-US" sz="1400"/>
              <a:pPr>
                <a:spcBef>
                  <a:spcPct val="0"/>
                </a:spcBef>
                <a:buFontTx/>
                <a:buNone/>
              </a:pPr>
              <a:t>9</a:t>
            </a:fld>
            <a:endParaRPr lang="en-US" altLang="en-US" sz="140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1281</TotalTime>
  <Words>2399</Words>
  <Application>Microsoft Office PowerPoint</Application>
  <PresentationFormat>Widescreen</PresentationFormat>
  <Paragraphs>279</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Helvetica</vt:lpstr>
      <vt:lpstr>Times New Roman</vt:lpstr>
      <vt:lpstr>Wingdings</vt:lpstr>
      <vt:lpstr>Office Theme</vt:lpstr>
      <vt:lpstr>FEASIBILITY ANALYSIS</vt:lpstr>
      <vt:lpstr>Lecture Objectives</vt:lpstr>
      <vt:lpstr>Lecture Objectives</vt:lpstr>
      <vt:lpstr>What Is Feasibility Analysis?</vt:lpstr>
      <vt:lpstr>When To Conduct a Feasibility Analysis</vt:lpstr>
      <vt:lpstr>Feasibility Analysis</vt:lpstr>
      <vt:lpstr>Forms of Feasibility Analysis</vt:lpstr>
      <vt:lpstr>Outline for a Comprehensive Feasibility Analysis</vt:lpstr>
      <vt:lpstr>Product/Service Feasibility Analysis </vt:lpstr>
      <vt:lpstr>Product/Service Feasibility Analysis </vt:lpstr>
      <vt:lpstr>Product/Service Desirability</vt:lpstr>
      <vt:lpstr>Product/Service Desirability</vt:lpstr>
      <vt:lpstr>Product/Service Desirability  </vt:lpstr>
      <vt:lpstr>Product/Service Demand 1 of 4</vt:lpstr>
      <vt:lpstr>Product/Service Demand 2 of 4</vt:lpstr>
      <vt:lpstr>Product/Service Demand  3 of 4</vt:lpstr>
      <vt:lpstr>Product/Service Demand 4 of 4</vt:lpstr>
      <vt:lpstr>Industry/Target Market Feasibility Analysis 1 of 2</vt:lpstr>
      <vt:lpstr>Industry/Target Market Feasibility Analysis 2 of 2</vt:lpstr>
      <vt:lpstr>Industry Attractiveness 1 of 2</vt:lpstr>
      <vt:lpstr>Industry Attractiveness 2 of 2</vt:lpstr>
      <vt:lpstr>Target Market Attractiveness</vt:lpstr>
      <vt:lpstr> How to Define an Attractive Market or market Segment </vt:lpstr>
      <vt:lpstr>How to Define an Attractive Market or market Segment</vt:lpstr>
      <vt:lpstr>How to Define an Attractive Market or market Segment</vt:lpstr>
      <vt:lpstr>Organizational Feasibility Analysis 1 of 2</vt:lpstr>
      <vt:lpstr>Organizational Feasibility Analysis 2 of 2</vt:lpstr>
      <vt:lpstr>Management Prowess</vt:lpstr>
      <vt:lpstr>Resource Sufficiency 1 of 2</vt:lpstr>
      <vt:lpstr>Resource Sufficiency 2 of 2</vt:lpstr>
      <vt:lpstr>Financial Feasibility Analysis 1 of 2</vt:lpstr>
      <vt:lpstr>Financial Feasibility Analysis 2 of 2</vt:lpstr>
      <vt:lpstr>Total Start-Up Cash Needed</vt:lpstr>
      <vt:lpstr>Financial Performance of Similar Businesses</vt:lpstr>
      <vt:lpstr>Overall Financial Attractiveness of the Proposed Venture 1 of 2</vt:lpstr>
      <vt:lpstr>Overall Financial Attractiveness of the Proposed Venture 2 of 2</vt:lpstr>
      <vt:lpstr> ANY QUESTION?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Charlotte Adjanor-Doku</cp:lastModifiedBy>
  <cp:revision>148</cp:revision>
  <dcterms:created xsi:type="dcterms:W3CDTF">2023-07-24T13:47:17Z</dcterms:created>
  <dcterms:modified xsi:type="dcterms:W3CDTF">2025-06-10T09:49:42Z</dcterms:modified>
</cp:coreProperties>
</file>